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406" r:id="rId3"/>
    <p:sldId id="279" r:id="rId4"/>
    <p:sldId id="280" r:id="rId5"/>
    <p:sldId id="292" r:id="rId6"/>
    <p:sldId id="371" r:id="rId7"/>
    <p:sldId id="269" r:id="rId8"/>
    <p:sldId id="372" r:id="rId9"/>
    <p:sldId id="376" r:id="rId10"/>
    <p:sldId id="377" r:id="rId11"/>
    <p:sldId id="342" r:id="rId12"/>
    <p:sldId id="361" r:id="rId13"/>
    <p:sldId id="343" r:id="rId14"/>
    <p:sldId id="358" r:id="rId15"/>
    <p:sldId id="344" r:id="rId16"/>
    <p:sldId id="357" r:id="rId17"/>
    <p:sldId id="345" r:id="rId18"/>
    <p:sldId id="356" r:id="rId19"/>
    <p:sldId id="346" r:id="rId20"/>
    <p:sldId id="362" r:id="rId21"/>
    <p:sldId id="390" r:id="rId22"/>
    <p:sldId id="403" r:id="rId23"/>
    <p:sldId id="402" r:id="rId24"/>
    <p:sldId id="400" r:id="rId25"/>
    <p:sldId id="401" r:id="rId26"/>
    <p:sldId id="260" r:id="rId27"/>
    <p:sldId id="263" r:id="rId28"/>
    <p:sldId id="264" r:id="rId29"/>
    <p:sldId id="404" r:id="rId30"/>
    <p:sldId id="405" r:id="rId31"/>
    <p:sldId id="387" r:id="rId32"/>
    <p:sldId id="259" r:id="rId33"/>
    <p:sldId id="261" r:id="rId34"/>
    <p:sldId id="265" r:id="rId35"/>
    <p:sldId id="282" r:id="rId3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35"/>
    <p:restoredTop sz="94632"/>
  </p:normalViewPr>
  <p:slideViewPr>
    <p:cSldViewPr snapToGrid="0" snapToObjects="1">
      <p:cViewPr varScale="1">
        <p:scale>
          <a:sx n="106" d="100"/>
          <a:sy n="106" d="100"/>
        </p:scale>
        <p:origin x="5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1DB2E3-0843-FC43-A0B5-C726C4FB1572}" type="datetimeFigureOut">
              <a:rPr lang="nl-NL" smtClean="0"/>
              <a:t>17-11-2021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D0DBA-2C1F-6F44-9ED9-238E94B38471}" type="slidenum">
              <a:rPr lang="nl-NL" smtClean="0"/>
              <a:t>‹nr.›</a:t>
            </a:fld>
            <a:endParaRPr lang="nl-NL"/>
          </a:p>
        </p:txBody>
      </p:sp>
    </p:spTree>
    <p:extLst>
      <p:ext uri="{BB962C8B-B14F-4D97-AF65-F5344CB8AC3E}">
        <p14:creationId xmlns:p14="http://schemas.microsoft.com/office/powerpoint/2010/main" val="1440787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687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https://youtu.be/3UtNm9_5nys?list=PLtJtY7QyKUiTbRW0nbtM6TzAYZMknYILs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589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986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95FD0DBA-2C1F-6F44-9ED9-238E94B38471}" type="slidenum">
              <a:rPr lang="nl-NL" smtClean="0"/>
              <a:t>31</a:t>
            </a:fld>
            <a:endParaRPr lang="nl-NL"/>
          </a:p>
        </p:txBody>
      </p:sp>
    </p:spTree>
    <p:extLst>
      <p:ext uri="{BB962C8B-B14F-4D97-AF65-F5344CB8AC3E}">
        <p14:creationId xmlns:p14="http://schemas.microsoft.com/office/powerpoint/2010/main" val="3504883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531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041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980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https://youtu.be/_9SO9Cv9OvA</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592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https://youtu.be/96Zn0aIfsJo</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574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https://youtu.be/l_VY6jzyodM</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767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https://youtu.be/VC8YCpqXeME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476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249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E54761-51BC-1A48-8240-B6253B6F836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C5C831A-2EC5-BF4F-B9B1-370BA05DC6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9BA4CB3-9BC2-134E-BEA7-886ED74A7B47}"/>
              </a:ext>
            </a:extLst>
          </p:cNvPr>
          <p:cNvSpPr>
            <a:spLocks noGrp="1"/>
          </p:cNvSpPr>
          <p:nvPr>
            <p:ph type="dt" sz="half" idx="10"/>
          </p:nvPr>
        </p:nvSpPr>
        <p:spPr/>
        <p:txBody>
          <a:bodyPr/>
          <a:lstStyle/>
          <a:p>
            <a:fld id="{B1097778-5B5B-5044-8152-D4FF931F43F2}" type="datetimeFigureOut">
              <a:rPr lang="nl-NL" smtClean="0"/>
              <a:t>17-11-2021</a:t>
            </a:fld>
            <a:endParaRPr lang="nl-NL"/>
          </a:p>
        </p:txBody>
      </p:sp>
      <p:sp>
        <p:nvSpPr>
          <p:cNvPr id="5" name="Tijdelijke aanduiding voor voettekst 4">
            <a:extLst>
              <a:ext uri="{FF2B5EF4-FFF2-40B4-BE49-F238E27FC236}">
                <a16:creationId xmlns:a16="http://schemas.microsoft.com/office/drawing/2014/main" id="{E212EB7C-881A-8345-89FF-07DEDC1AE18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11C0FB1-E458-6448-8187-51EDC7E9D6C7}"/>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3786958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A41949-DCDC-754C-942B-581F21CC700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33E00A4-FEC9-6A4B-99E6-FCF3BA22701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01B121E-7C84-CB4C-A10B-B6B711D22E9D}"/>
              </a:ext>
            </a:extLst>
          </p:cNvPr>
          <p:cNvSpPr>
            <a:spLocks noGrp="1"/>
          </p:cNvSpPr>
          <p:nvPr>
            <p:ph type="dt" sz="half" idx="10"/>
          </p:nvPr>
        </p:nvSpPr>
        <p:spPr/>
        <p:txBody>
          <a:bodyPr/>
          <a:lstStyle/>
          <a:p>
            <a:fld id="{B1097778-5B5B-5044-8152-D4FF931F43F2}" type="datetimeFigureOut">
              <a:rPr lang="nl-NL" smtClean="0"/>
              <a:t>17-11-2021</a:t>
            </a:fld>
            <a:endParaRPr lang="nl-NL"/>
          </a:p>
        </p:txBody>
      </p:sp>
      <p:sp>
        <p:nvSpPr>
          <p:cNvPr id="5" name="Tijdelijke aanduiding voor voettekst 4">
            <a:extLst>
              <a:ext uri="{FF2B5EF4-FFF2-40B4-BE49-F238E27FC236}">
                <a16:creationId xmlns:a16="http://schemas.microsoft.com/office/drawing/2014/main" id="{0395AACD-73FD-7640-A77A-73DB7363598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C25AB04-960D-B548-9D5F-133539AF4290}"/>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2022361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AAE6CFE-3969-7244-A8ED-1FB6A100540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8F5BD1B-8798-DC4F-8D7A-3CF42611E84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A035C7E-D56D-5245-9CE9-0A1893F70091}"/>
              </a:ext>
            </a:extLst>
          </p:cNvPr>
          <p:cNvSpPr>
            <a:spLocks noGrp="1"/>
          </p:cNvSpPr>
          <p:nvPr>
            <p:ph type="dt" sz="half" idx="10"/>
          </p:nvPr>
        </p:nvSpPr>
        <p:spPr/>
        <p:txBody>
          <a:bodyPr/>
          <a:lstStyle/>
          <a:p>
            <a:fld id="{B1097778-5B5B-5044-8152-D4FF931F43F2}" type="datetimeFigureOut">
              <a:rPr lang="nl-NL" smtClean="0"/>
              <a:t>17-11-2021</a:t>
            </a:fld>
            <a:endParaRPr lang="nl-NL"/>
          </a:p>
        </p:txBody>
      </p:sp>
      <p:sp>
        <p:nvSpPr>
          <p:cNvPr id="5" name="Tijdelijke aanduiding voor voettekst 4">
            <a:extLst>
              <a:ext uri="{FF2B5EF4-FFF2-40B4-BE49-F238E27FC236}">
                <a16:creationId xmlns:a16="http://schemas.microsoft.com/office/drawing/2014/main" id="{2481D730-0F6D-CB4F-9FA4-C8DCC057D8F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FDDCAA7-C7F2-E44A-8D9D-54F433031751}"/>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353144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80262-D20F-854F-8A21-FCAA0105DE9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25B5F28-CC98-E047-B833-F90008E226F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2F35C8C-E096-3640-B574-4220881E9CAA}"/>
              </a:ext>
            </a:extLst>
          </p:cNvPr>
          <p:cNvSpPr>
            <a:spLocks noGrp="1"/>
          </p:cNvSpPr>
          <p:nvPr>
            <p:ph type="dt" sz="half" idx="10"/>
          </p:nvPr>
        </p:nvSpPr>
        <p:spPr/>
        <p:txBody>
          <a:bodyPr/>
          <a:lstStyle/>
          <a:p>
            <a:fld id="{B1097778-5B5B-5044-8152-D4FF931F43F2}" type="datetimeFigureOut">
              <a:rPr lang="nl-NL" smtClean="0"/>
              <a:t>17-11-2021</a:t>
            </a:fld>
            <a:endParaRPr lang="nl-NL"/>
          </a:p>
        </p:txBody>
      </p:sp>
      <p:sp>
        <p:nvSpPr>
          <p:cNvPr id="5" name="Tijdelijke aanduiding voor voettekst 4">
            <a:extLst>
              <a:ext uri="{FF2B5EF4-FFF2-40B4-BE49-F238E27FC236}">
                <a16:creationId xmlns:a16="http://schemas.microsoft.com/office/drawing/2014/main" id="{9905F3DA-C941-EC4F-AD4A-1ED3E78FCA3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BF8E1A8-EEE7-C04E-8815-01DCEB03AE94}"/>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910481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FA42FF-B6D0-994A-BC45-969E0C0C6AE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B6A85E9-2604-7D4D-A65E-691138660C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9DAE388-DF97-B942-864E-06DC9F5B86B8}"/>
              </a:ext>
            </a:extLst>
          </p:cNvPr>
          <p:cNvSpPr>
            <a:spLocks noGrp="1"/>
          </p:cNvSpPr>
          <p:nvPr>
            <p:ph type="dt" sz="half" idx="10"/>
          </p:nvPr>
        </p:nvSpPr>
        <p:spPr/>
        <p:txBody>
          <a:bodyPr/>
          <a:lstStyle/>
          <a:p>
            <a:fld id="{B1097778-5B5B-5044-8152-D4FF931F43F2}" type="datetimeFigureOut">
              <a:rPr lang="nl-NL" smtClean="0"/>
              <a:t>17-11-2021</a:t>
            </a:fld>
            <a:endParaRPr lang="nl-NL"/>
          </a:p>
        </p:txBody>
      </p:sp>
      <p:sp>
        <p:nvSpPr>
          <p:cNvPr id="5" name="Tijdelijke aanduiding voor voettekst 4">
            <a:extLst>
              <a:ext uri="{FF2B5EF4-FFF2-40B4-BE49-F238E27FC236}">
                <a16:creationId xmlns:a16="http://schemas.microsoft.com/office/drawing/2014/main" id="{59C51F54-85A6-BE42-A5AB-8971210F103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9013342-4807-AE4A-8756-9D273394DAF0}"/>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879196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45ACD4-CA5E-1F48-8D6D-96534CD0FEE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669E338-82D3-4348-B9F9-FB3714C8E2E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DC56C46-3B8B-FA44-BE91-A980449F56C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5F5E981-BBC7-B54C-9CAB-B13D76F23753}"/>
              </a:ext>
            </a:extLst>
          </p:cNvPr>
          <p:cNvSpPr>
            <a:spLocks noGrp="1"/>
          </p:cNvSpPr>
          <p:nvPr>
            <p:ph type="dt" sz="half" idx="10"/>
          </p:nvPr>
        </p:nvSpPr>
        <p:spPr/>
        <p:txBody>
          <a:bodyPr/>
          <a:lstStyle/>
          <a:p>
            <a:fld id="{B1097778-5B5B-5044-8152-D4FF931F43F2}" type="datetimeFigureOut">
              <a:rPr lang="nl-NL" smtClean="0"/>
              <a:t>17-11-2021</a:t>
            </a:fld>
            <a:endParaRPr lang="nl-NL"/>
          </a:p>
        </p:txBody>
      </p:sp>
      <p:sp>
        <p:nvSpPr>
          <p:cNvPr id="6" name="Tijdelijke aanduiding voor voettekst 5">
            <a:extLst>
              <a:ext uri="{FF2B5EF4-FFF2-40B4-BE49-F238E27FC236}">
                <a16:creationId xmlns:a16="http://schemas.microsoft.com/office/drawing/2014/main" id="{BBA0C75E-B0D2-5349-8235-66B104F20B3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40CD992-411D-3640-BC9D-9C832F0D9149}"/>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260673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7B9944-442A-844C-BAA4-710FE82405E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91624C6-5045-104D-B6D1-F089B33EA1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6E09A0A-295E-8941-AB16-D3F80A83A51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A38ABD1-F53D-5B4B-BFC7-46FF45E7FA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E26476D-E9C3-2047-B29F-A9ED8B480A0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677D3E8-173C-A543-AD3B-AB923D088F1F}"/>
              </a:ext>
            </a:extLst>
          </p:cNvPr>
          <p:cNvSpPr>
            <a:spLocks noGrp="1"/>
          </p:cNvSpPr>
          <p:nvPr>
            <p:ph type="dt" sz="half" idx="10"/>
          </p:nvPr>
        </p:nvSpPr>
        <p:spPr/>
        <p:txBody>
          <a:bodyPr/>
          <a:lstStyle/>
          <a:p>
            <a:fld id="{B1097778-5B5B-5044-8152-D4FF931F43F2}" type="datetimeFigureOut">
              <a:rPr lang="nl-NL" smtClean="0"/>
              <a:t>17-11-2021</a:t>
            </a:fld>
            <a:endParaRPr lang="nl-NL"/>
          </a:p>
        </p:txBody>
      </p:sp>
      <p:sp>
        <p:nvSpPr>
          <p:cNvPr id="8" name="Tijdelijke aanduiding voor voettekst 7">
            <a:extLst>
              <a:ext uri="{FF2B5EF4-FFF2-40B4-BE49-F238E27FC236}">
                <a16:creationId xmlns:a16="http://schemas.microsoft.com/office/drawing/2014/main" id="{D19FEFFE-7B80-E54A-BCAB-F3BB71F851B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760EEFA-15F1-CB42-B2B7-4BB61257FAEF}"/>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632080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8572D-5D1D-2042-95AC-CDAA5723067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919E347-CB9D-C54C-B5DC-742E469FFF7E}"/>
              </a:ext>
            </a:extLst>
          </p:cNvPr>
          <p:cNvSpPr>
            <a:spLocks noGrp="1"/>
          </p:cNvSpPr>
          <p:nvPr>
            <p:ph type="dt" sz="half" idx="10"/>
          </p:nvPr>
        </p:nvSpPr>
        <p:spPr/>
        <p:txBody>
          <a:bodyPr/>
          <a:lstStyle/>
          <a:p>
            <a:fld id="{B1097778-5B5B-5044-8152-D4FF931F43F2}" type="datetimeFigureOut">
              <a:rPr lang="nl-NL" smtClean="0"/>
              <a:t>17-11-2021</a:t>
            </a:fld>
            <a:endParaRPr lang="nl-NL"/>
          </a:p>
        </p:txBody>
      </p:sp>
      <p:sp>
        <p:nvSpPr>
          <p:cNvPr id="4" name="Tijdelijke aanduiding voor voettekst 3">
            <a:extLst>
              <a:ext uri="{FF2B5EF4-FFF2-40B4-BE49-F238E27FC236}">
                <a16:creationId xmlns:a16="http://schemas.microsoft.com/office/drawing/2014/main" id="{1AFF2854-9FDF-7A4E-8D2F-65EEE60AE63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B650A98-4F03-8249-AE9D-33629286DCC3}"/>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394483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09F07BD-1041-CD48-A7BB-2919C0088855}"/>
              </a:ext>
            </a:extLst>
          </p:cNvPr>
          <p:cNvSpPr>
            <a:spLocks noGrp="1"/>
          </p:cNvSpPr>
          <p:nvPr>
            <p:ph type="dt" sz="half" idx="10"/>
          </p:nvPr>
        </p:nvSpPr>
        <p:spPr/>
        <p:txBody>
          <a:bodyPr/>
          <a:lstStyle/>
          <a:p>
            <a:fld id="{B1097778-5B5B-5044-8152-D4FF931F43F2}" type="datetimeFigureOut">
              <a:rPr lang="nl-NL" smtClean="0"/>
              <a:t>17-11-2021</a:t>
            </a:fld>
            <a:endParaRPr lang="nl-NL"/>
          </a:p>
        </p:txBody>
      </p:sp>
      <p:sp>
        <p:nvSpPr>
          <p:cNvPr id="3" name="Tijdelijke aanduiding voor voettekst 2">
            <a:extLst>
              <a:ext uri="{FF2B5EF4-FFF2-40B4-BE49-F238E27FC236}">
                <a16:creationId xmlns:a16="http://schemas.microsoft.com/office/drawing/2014/main" id="{405A3565-F076-7142-8607-3DAF5F5F648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D0F1B05-430F-2F44-A479-315687902EB0}"/>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1254946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ED59F8-D7D9-7D46-9AD1-AB600EB147A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7D56A55-422B-7E46-B11E-8EE18E3BB9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B5C215E-2BD2-C94F-AF4A-C40AB8C42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7DE4299-B48D-C94D-96ED-7E2F56583BE8}"/>
              </a:ext>
            </a:extLst>
          </p:cNvPr>
          <p:cNvSpPr>
            <a:spLocks noGrp="1"/>
          </p:cNvSpPr>
          <p:nvPr>
            <p:ph type="dt" sz="half" idx="10"/>
          </p:nvPr>
        </p:nvSpPr>
        <p:spPr/>
        <p:txBody>
          <a:bodyPr/>
          <a:lstStyle/>
          <a:p>
            <a:fld id="{B1097778-5B5B-5044-8152-D4FF931F43F2}" type="datetimeFigureOut">
              <a:rPr lang="nl-NL" smtClean="0"/>
              <a:t>17-11-2021</a:t>
            </a:fld>
            <a:endParaRPr lang="nl-NL"/>
          </a:p>
        </p:txBody>
      </p:sp>
      <p:sp>
        <p:nvSpPr>
          <p:cNvPr id="6" name="Tijdelijke aanduiding voor voettekst 5">
            <a:extLst>
              <a:ext uri="{FF2B5EF4-FFF2-40B4-BE49-F238E27FC236}">
                <a16:creationId xmlns:a16="http://schemas.microsoft.com/office/drawing/2014/main" id="{8AA30100-4DC8-B644-A012-FD9ED00DAED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B9F8B36-F570-AB4E-B96F-CB7B7364269E}"/>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271631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7906E4-A924-474F-A781-603EE6EEEC3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E794DBE-ABDF-544A-AF18-D31A720A2C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13D4027-4A25-064A-87AE-92B7A1E23D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FB60066-85AF-084D-8A57-D70FD1372509}"/>
              </a:ext>
            </a:extLst>
          </p:cNvPr>
          <p:cNvSpPr>
            <a:spLocks noGrp="1"/>
          </p:cNvSpPr>
          <p:nvPr>
            <p:ph type="dt" sz="half" idx="10"/>
          </p:nvPr>
        </p:nvSpPr>
        <p:spPr/>
        <p:txBody>
          <a:bodyPr/>
          <a:lstStyle/>
          <a:p>
            <a:fld id="{B1097778-5B5B-5044-8152-D4FF931F43F2}" type="datetimeFigureOut">
              <a:rPr lang="nl-NL" smtClean="0"/>
              <a:t>17-11-2021</a:t>
            </a:fld>
            <a:endParaRPr lang="nl-NL"/>
          </a:p>
        </p:txBody>
      </p:sp>
      <p:sp>
        <p:nvSpPr>
          <p:cNvPr id="6" name="Tijdelijke aanduiding voor voettekst 5">
            <a:extLst>
              <a:ext uri="{FF2B5EF4-FFF2-40B4-BE49-F238E27FC236}">
                <a16:creationId xmlns:a16="http://schemas.microsoft.com/office/drawing/2014/main" id="{D4ED00FA-D85D-9D44-B629-80B59205FE0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6851D0E-0CDF-2F48-8D2D-5A9D864C01D6}"/>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1796122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A1D536B-01FA-694E-A700-A8632243F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6E92DD3-6F47-F748-98B7-2201FC71C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3956B4F-E4AB-0A43-844A-069FAB34A6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097778-5B5B-5044-8152-D4FF931F43F2}" type="datetimeFigureOut">
              <a:rPr lang="nl-NL" smtClean="0"/>
              <a:t>17-11-2021</a:t>
            </a:fld>
            <a:endParaRPr lang="nl-NL"/>
          </a:p>
        </p:txBody>
      </p:sp>
      <p:sp>
        <p:nvSpPr>
          <p:cNvPr id="5" name="Tijdelijke aanduiding voor voettekst 4">
            <a:extLst>
              <a:ext uri="{FF2B5EF4-FFF2-40B4-BE49-F238E27FC236}">
                <a16:creationId xmlns:a16="http://schemas.microsoft.com/office/drawing/2014/main" id="{5E1C9F09-8BDC-344F-840B-C37EAD5725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1F12E3D-068B-D14A-B4B9-BF40FBFE81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5FDD4-45D9-BA44-BBC8-5B1D94259C4F}" type="slidenum">
              <a:rPr lang="nl-NL" smtClean="0"/>
              <a:t>‹nr.›</a:t>
            </a:fld>
            <a:endParaRPr lang="nl-NL"/>
          </a:p>
        </p:txBody>
      </p:sp>
    </p:spTree>
    <p:extLst>
      <p:ext uri="{BB962C8B-B14F-4D97-AF65-F5344CB8AC3E}">
        <p14:creationId xmlns:p14="http://schemas.microsoft.com/office/powerpoint/2010/main" val="1229914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_9SO9Cv9OvA?feature=oembed" TargetMode="Externa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96Zn0aIfsJo?feature=oembed" TargetMode="Externa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l_VY6jzyodM?feature=oembed" TargetMode="Externa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VC8YCpqXeME?feature=oembed" TargetMode="Externa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3UtNm9_5nys?feature=oembed" TargetMode="Externa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kFThKXT0AYw"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png"/><Relationship Id="rId7"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Handen die elkaar vasthouden">
            <a:extLst>
              <a:ext uri="{FF2B5EF4-FFF2-40B4-BE49-F238E27FC236}">
                <a16:creationId xmlns:a16="http://schemas.microsoft.com/office/drawing/2014/main" id="{0C68EDA4-4128-5740-AC9B-8E7CCF459BA9}"/>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7409954E-1761-5B44-8FBA-F6E9E895133D}"/>
              </a:ext>
            </a:extLst>
          </p:cNvPr>
          <p:cNvSpPr>
            <a:spLocks noGrp="1"/>
          </p:cNvSpPr>
          <p:nvPr>
            <p:ph type="ctrTitle"/>
          </p:nvPr>
        </p:nvSpPr>
        <p:spPr>
          <a:xfrm>
            <a:off x="8022021" y="3231931"/>
            <a:ext cx="3852041" cy="1834056"/>
          </a:xfrm>
        </p:spPr>
        <p:txBody>
          <a:bodyPr>
            <a:normAutofit/>
          </a:bodyPr>
          <a:lstStyle/>
          <a:p>
            <a:r>
              <a:rPr lang="nl-NL" sz="4000" dirty="0"/>
              <a:t>Samen aan de slag!</a:t>
            </a:r>
          </a:p>
        </p:txBody>
      </p:sp>
      <p:sp>
        <p:nvSpPr>
          <p:cNvPr id="3" name="Ondertitel 2">
            <a:extLst>
              <a:ext uri="{FF2B5EF4-FFF2-40B4-BE49-F238E27FC236}">
                <a16:creationId xmlns:a16="http://schemas.microsoft.com/office/drawing/2014/main" id="{D363854B-881F-8149-B6E6-CE866D337FB1}"/>
              </a:ext>
            </a:extLst>
          </p:cNvPr>
          <p:cNvSpPr>
            <a:spLocks noGrp="1"/>
          </p:cNvSpPr>
          <p:nvPr>
            <p:ph type="subTitle" idx="1"/>
          </p:nvPr>
        </p:nvSpPr>
        <p:spPr>
          <a:xfrm>
            <a:off x="7782910" y="5242675"/>
            <a:ext cx="4330262" cy="683284"/>
          </a:xfrm>
        </p:spPr>
        <p:txBody>
          <a:bodyPr>
            <a:normAutofit/>
          </a:bodyPr>
          <a:lstStyle/>
          <a:p>
            <a:r>
              <a:rPr lang="nl-NL" sz="2000" dirty="0"/>
              <a:t>IBS Mijn onderneming!</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924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descr="Afbeelding met tekst, tafel&#10;&#10;Automatisch gegenereerde beschrijving">
            <a:extLst>
              <a:ext uri="{FF2B5EF4-FFF2-40B4-BE49-F238E27FC236}">
                <a16:creationId xmlns:a16="http://schemas.microsoft.com/office/drawing/2014/main" id="{36FBB172-E177-0241-B4B6-79F9FA53B977}"/>
              </a:ext>
            </a:extLst>
          </p:cNvPr>
          <p:cNvPicPr>
            <a:picLocks noGrp="1" noChangeAspect="1"/>
          </p:cNvPicPr>
          <p:nvPr>
            <p:ph idx="1"/>
          </p:nvPr>
        </p:nvPicPr>
        <p:blipFill>
          <a:blip r:embed="rId2"/>
          <a:stretch>
            <a:fillRect/>
          </a:stretch>
        </p:blipFill>
        <p:spPr>
          <a:xfrm>
            <a:off x="2614084" y="643467"/>
            <a:ext cx="6963832" cy="5571066"/>
          </a:xfrm>
          <a:prstGeom prst="rect">
            <a:avLst/>
          </a:prstGeom>
        </p:spPr>
      </p:pic>
    </p:spTree>
    <p:extLst>
      <p:ext uri="{BB962C8B-B14F-4D97-AF65-F5344CB8AC3E}">
        <p14:creationId xmlns:p14="http://schemas.microsoft.com/office/powerpoint/2010/main" val="2298517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9ADCF49-E9EE-F14F-A6D3-66BB9E3C2910}"/>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kern="1200">
                <a:solidFill>
                  <a:schemeClr val="tx1"/>
                </a:solidFill>
                <a:latin typeface="+mj-lt"/>
                <a:ea typeface="+mj-ea"/>
                <a:cs typeface="+mj-cs"/>
              </a:rPr>
              <a:t>Hoe kun je elkaar en jezelf helpen?</a:t>
            </a:r>
          </a:p>
        </p:txBody>
      </p:sp>
      <p:sp>
        <p:nvSpPr>
          <p:cNvPr id="3" name="Tijdelijke aanduiding voor inhoud 2">
            <a:extLst>
              <a:ext uri="{FF2B5EF4-FFF2-40B4-BE49-F238E27FC236}">
                <a16:creationId xmlns:a16="http://schemas.microsoft.com/office/drawing/2014/main" id="{87934197-D46C-9A42-AF64-FA671A922601}"/>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kern="1200" dirty="0">
                <a:solidFill>
                  <a:schemeClr val="tx1"/>
                </a:solidFill>
                <a:latin typeface="+mn-lt"/>
                <a:ea typeface="+mn-ea"/>
                <a:cs typeface="+mn-cs"/>
              </a:rPr>
              <a:t>Wat </a:t>
            </a:r>
            <a:r>
              <a:rPr lang="en-US" kern="1200" dirty="0" err="1">
                <a:solidFill>
                  <a:schemeClr val="tx1"/>
                </a:solidFill>
                <a:latin typeface="+mn-lt"/>
                <a:ea typeface="+mn-ea"/>
                <a:cs typeface="+mn-cs"/>
              </a:rPr>
              <a:t>bezorgt</a:t>
            </a:r>
            <a:r>
              <a:rPr lang="en-US" kern="1200" dirty="0">
                <a:solidFill>
                  <a:schemeClr val="tx1"/>
                </a:solidFill>
                <a:latin typeface="+mn-lt"/>
                <a:ea typeface="+mn-ea"/>
                <a:cs typeface="+mn-cs"/>
              </a:rPr>
              <a:t> de 4 </a:t>
            </a:r>
            <a:r>
              <a:rPr lang="en-US" kern="1200" dirty="0" err="1">
                <a:solidFill>
                  <a:schemeClr val="tx1"/>
                </a:solidFill>
                <a:latin typeface="+mn-lt"/>
                <a:ea typeface="+mn-ea"/>
                <a:cs typeface="+mn-cs"/>
              </a:rPr>
              <a:t>kleuren</a:t>
            </a:r>
            <a:r>
              <a:rPr lang="en-US" kern="1200" dirty="0">
                <a:solidFill>
                  <a:schemeClr val="tx1"/>
                </a:solidFill>
                <a:latin typeface="+mn-lt"/>
                <a:ea typeface="+mn-ea"/>
                <a:cs typeface="+mn-cs"/>
              </a:rPr>
              <a:t> stress?</a:t>
            </a:r>
          </a:p>
          <a:p>
            <a:pPr algn="r"/>
            <a:endParaRPr lang="en-US" kern="1200" dirty="0">
              <a:solidFill>
                <a:schemeClr val="tx1"/>
              </a:solidFill>
              <a:latin typeface="+mn-lt"/>
              <a:ea typeface="+mn-ea"/>
              <a:cs typeface="+mn-cs"/>
            </a:endParaRPr>
          </a:p>
        </p:txBody>
      </p:sp>
    </p:spTree>
    <p:extLst>
      <p:ext uri="{BB962C8B-B14F-4D97-AF65-F5344CB8AC3E}">
        <p14:creationId xmlns:p14="http://schemas.microsoft.com/office/powerpoint/2010/main" val="3728670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E9566-E3CB-427F-86DA-2159EC73E4F9}"/>
              </a:ext>
            </a:extLst>
          </p:cNvPr>
          <p:cNvSpPr>
            <a:spLocks noGrp="1"/>
          </p:cNvSpPr>
          <p:nvPr>
            <p:ph type="title"/>
          </p:nvPr>
        </p:nvSpPr>
        <p:spPr/>
        <p:txBody>
          <a:bodyPr/>
          <a:lstStyle/>
          <a:p>
            <a:r>
              <a:rPr lang="nl-NL" dirty="0"/>
              <a:t>Blauw wil iets van groen</a:t>
            </a:r>
          </a:p>
        </p:txBody>
      </p:sp>
      <p:pic>
        <p:nvPicPr>
          <p:cNvPr id="4" name="Onlinemedia 3" title="Communicatiestijlen: blauw wil iets van groen">
            <a:hlinkClick r:id="" action="ppaction://media"/>
            <a:extLst>
              <a:ext uri="{FF2B5EF4-FFF2-40B4-BE49-F238E27FC236}">
                <a16:creationId xmlns:a16="http://schemas.microsoft.com/office/drawing/2014/main" id="{CA7D6F76-6DA0-4E64-8CA8-A793BB26D2B4}"/>
              </a:ext>
            </a:extLst>
          </p:cNvPr>
          <p:cNvPicPr>
            <a:picLocks noGrp="1" noRot="1" noChangeAspect="1"/>
          </p:cNvPicPr>
          <p:nvPr>
            <p:ph idx="1"/>
            <a:videoFile r:link="rId1"/>
          </p:nvPr>
        </p:nvPicPr>
        <p:blipFill>
          <a:blip r:embed="rId4"/>
          <a:stretch>
            <a:fillRect/>
          </a:stretch>
        </p:blipFill>
        <p:spPr>
          <a:xfrm>
            <a:off x="1615898" y="1452875"/>
            <a:ext cx="8960204" cy="5040000"/>
          </a:xfrm>
          <a:prstGeom prst="rect">
            <a:avLst/>
          </a:prstGeom>
        </p:spPr>
      </p:pic>
    </p:spTree>
    <p:extLst>
      <p:ext uri="{BB962C8B-B14F-4D97-AF65-F5344CB8AC3E}">
        <p14:creationId xmlns:p14="http://schemas.microsoft.com/office/powerpoint/2010/main" val="389182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571BCA3-0837-2E42-849D-757BD184123E}"/>
              </a:ext>
            </a:extLst>
          </p:cNvPr>
          <p:cNvSpPr>
            <a:spLocks noGrp="1"/>
          </p:cNvSpPr>
          <p:nvPr>
            <p:ph type="title"/>
          </p:nvPr>
        </p:nvSpPr>
        <p:spPr>
          <a:xfrm>
            <a:off x="511629" y="365125"/>
            <a:ext cx="10842171" cy="1325563"/>
          </a:xfrm>
        </p:spPr>
        <p:txBody>
          <a:bodyPr/>
          <a:lstStyle/>
          <a:p>
            <a:r>
              <a:rPr lang="nl-NL" dirty="0"/>
              <a:t>Helder Blauw</a:t>
            </a:r>
          </a:p>
        </p:txBody>
      </p:sp>
      <p:sp>
        <p:nvSpPr>
          <p:cNvPr id="5" name="Tijdelijke aanduiding voor inhoud 4">
            <a:extLst>
              <a:ext uri="{FF2B5EF4-FFF2-40B4-BE49-F238E27FC236}">
                <a16:creationId xmlns:a16="http://schemas.microsoft.com/office/drawing/2014/main" id="{20B72740-7477-F24C-AB33-532714C1C643}"/>
              </a:ext>
            </a:extLst>
          </p:cNvPr>
          <p:cNvSpPr>
            <a:spLocks noGrp="1"/>
          </p:cNvSpPr>
          <p:nvPr>
            <p:ph idx="1"/>
          </p:nvPr>
        </p:nvSpPr>
        <p:spPr>
          <a:xfrm>
            <a:off x="511629" y="1690688"/>
            <a:ext cx="10515600" cy="4351338"/>
          </a:xfrm>
        </p:spPr>
        <p:txBody>
          <a:bodyPr>
            <a:normAutofit/>
          </a:bodyPr>
          <a:lstStyle/>
          <a:p>
            <a:pPr marL="0" indent="0">
              <a:buNone/>
            </a:pPr>
            <a:r>
              <a:rPr lang="nl-NL" dirty="0"/>
              <a:t>Helder Blauw</a:t>
            </a:r>
            <a:br>
              <a:rPr lang="nl-NL" dirty="0"/>
            </a:br>
            <a:r>
              <a:rPr lang="nl-NL" dirty="0"/>
              <a:t>Ik krijg stress van: een slechte voorbereiding, afgesneden bochten, afgedwongen spontane beslissingen, sociale afleidingen en te weinig informatie, logica of structuur.</a:t>
            </a:r>
            <a:br>
              <a:rPr lang="nl-NL" dirty="0"/>
            </a:br>
            <a:br>
              <a:rPr lang="nl-NL" dirty="0"/>
            </a:br>
            <a:r>
              <a:rPr lang="nl-NL" dirty="0"/>
              <a:t>Als ik gestrest ben dan: word ik heel kritisch, leg ik op alle slakken zout, word ik stug en ijzig, raak ik gefixeerd op details en rationele analyses.</a:t>
            </a:r>
            <a:br>
              <a:rPr lang="nl-NL" dirty="0"/>
            </a:br>
            <a:br>
              <a:rPr lang="nl-NL" dirty="0"/>
            </a:br>
            <a:r>
              <a:rPr lang="nl-NL" dirty="0"/>
              <a:t>Je kunt mijn stress wegnemen door: mij om feedback te vragen over hoe nu verder, mij gedetailleerde informatie en ondersteuning te geven, opnieuw te beginnen maar dit keer met een grondige analyse.</a:t>
            </a:r>
          </a:p>
          <a:p>
            <a:endParaRPr lang="nl-NL" dirty="0"/>
          </a:p>
        </p:txBody>
      </p:sp>
    </p:spTree>
    <p:extLst>
      <p:ext uri="{BB962C8B-B14F-4D97-AF65-F5344CB8AC3E}">
        <p14:creationId xmlns:p14="http://schemas.microsoft.com/office/powerpoint/2010/main" val="3146117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FB8F7C-B876-4A64-9C77-5521F05C8220}"/>
              </a:ext>
            </a:extLst>
          </p:cNvPr>
          <p:cNvSpPr>
            <a:spLocks noGrp="1"/>
          </p:cNvSpPr>
          <p:nvPr>
            <p:ph type="title"/>
          </p:nvPr>
        </p:nvSpPr>
        <p:spPr/>
        <p:txBody>
          <a:bodyPr/>
          <a:lstStyle/>
          <a:p>
            <a:r>
              <a:rPr lang="nl-NL" dirty="0"/>
              <a:t>Groen wil iets van geel</a:t>
            </a:r>
          </a:p>
        </p:txBody>
      </p:sp>
      <p:pic>
        <p:nvPicPr>
          <p:cNvPr id="4" name="Onlinemedia 3" title="Communicatiestijlen: groen wil iets van geel">
            <a:hlinkClick r:id="" action="ppaction://media"/>
            <a:extLst>
              <a:ext uri="{FF2B5EF4-FFF2-40B4-BE49-F238E27FC236}">
                <a16:creationId xmlns:a16="http://schemas.microsoft.com/office/drawing/2014/main" id="{C1F493C1-98AE-4D26-809A-B79AF6D55BFD}"/>
              </a:ext>
            </a:extLst>
          </p:cNvPr>
          <p:cNvPicPr>
            <a:picLocks noGrp="1" noRot="1" noChangeAspect="1"/>
          </p:cNvPicPr>
          <p:nvPr>
            <p:ph idx="1"/>
            <a:videoFile r:link="rId1"/>
          </p:nvPr>
        </p:nvPicPr>
        <p:blipFill>
          <a:blip r:embed="rId4"/>
          <a:stretch>
            <a:fillRect/>
          </a:stretch>
        </p:blipFill>
        <p:spPr>
          <a:xfrm>
            <a:off x="1615898" y="1452875"/>
            <a:ext cx="8960204" cy="5040000"/>
          </a:xfrm>
          <a:prstGeom prst="rect">
            <a:avLst/>
          </a:prstGeom>
        </p:spPr>
      </p:pic>
    </p:spTree>
    <p:extLst>
      <p:ext uri="{BB962C8B-B14F-4D97-AF65-F5344CB8AC3E}">
        <p14:creationId xmlns:p14="http://schemas.microsoft.com/office/powerpoint/2010/main" val="307780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6EB108-7A99-E243-866A-E5833A5B3BD2}"/>
              </a:ext>
            </a:extLst>
          </p:cNvPr>
          <p:cNvSpPr>
            <a:spLocks noGrp="1"/>
          </p:cNvSpPr>
          <p:nvPr>
            <p:ph type="title"/>
          </p:nvPr>
        </p:nvSpPr>
        <p:spPr/>
        <p:txBody>
          <a:bodyPr/>
          <a:lstStyle/>
          <a:p>
            <a:r>
              <a:rPr lang="nl-NL" dirty="0"/>
              <a:t>Zacht groen</a:t>
            </a:r>
          </a:p>
        </p:txBody>
      </p:sp>
      <p:sp>
        <p:nvSpPr>
          <p:cNvPr id="3" name="Tijdelijke aanduiding voor inhoud 2">
            <a:extLst>
              <a:ext uri="{FF2B5EF4-FFF2-40B4-BE49-F238E27FC236}">
                <a16:creationId xmlns:a16="http://schemas.microsoft.com/office/drawing/2014/main" id="{B26FE380-36C7-F74E-95EF-65466197088A}"/>
              </a:ext>
            </a:extLst>
          </p:cNvPr>
          <p:cNvSpPr>
            <a:spLocks noGrp="1"/>
          </p:cNvSpPr>
          <p:nvPr>
            <p:ph idx="1"/>
          </p:nvPr>
        </p:nvSpPr>
        <p:spPr/>
        <p:txBody>
          <a:bodyPr>
            <a:normAutofit fontScale="92500" lnSpcReduction="10000"/>
          </a:bodyPr>
          <a:lstStyle/>
          <a:p>
            <a:r>
              <a:rPr lang="nl-NL" dirty="0"/>
              <a:t>Zacht Groen</a:t>
            </a:r>
            <a:br>
              <a:rPr lang="nl-NL" dirty="0"/>
            </a:br>
            <a:r>
              <a:rPr lang="nl-NL" dirty="0"/>
              <a:t>Ik krijg stress van: gebrek aan respect, niet-onderkende gevoelens, onverwachte veranderingen, inbreuk op mijn normen en waarden, dreiging van conflict.</a:t>
            </a:r>
            <a:br>
              <a:rPr lang="nl-NL" dirty="0"/>
            </a:br>
            <a:br>
              <a:rPr lang="nl-NL" dirty="0"/>
            </a:br>
            <a:r>
              <a:rPr lang="nl-NL" dirty="0"/>
              <a:t>Als ik gestrest ben dan: word ik stil en trek ik me terug, zet ik mijn hakken in het zand, zak ik weg in passiviteit en eindeloze (zelf)beschouwing, word ik opstandig en principieel.</a:t>
            </a:r>
            <a:br>
              <a:rPr lang="nl-NL" dirty="0"/>
            </a:br>
            <a:br>
              <a:rPr lang="nl-NL" dirty="0"/>
            </a:br>
            <a:r>
              <a:rPr lang="nl-NL" dirty="0"/>
              <a:t>Je kunt mijn stress wegnemen door: begrip te tonen voor mijn gevoelens, echt naar me te luisteren en vertrouwen te herstellen, het werk even te laten en me rust te geven, mijn waarden en normen te respecteren.</a:t>
            </a:r>
          </a:p>
          <a:p>
            <a:endParaRPr lang="nl-NL" dirty="0"/>
          </a:p>
        </p:txBody>
      </p:sp>
    </p:spTree>
    <p:extLst>
      <p:ext uri="{BB962C8B-B14F-4D97-AF65-F5344CB8AC3E}">
        <p14:creationId xmlns:p14="http://schemas.microsoft.com/office/powerpoint/2010/main" val="4004590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B0CDF-8CF0-427F-9302-6626294B0336}"/>
              </a:ext>
            </a:extLst>
          </p:cNvPr>
          <p:cNvSpPr>
            <a:spLocks noGrp="1"/>
          </p:cNvSpPr>
          <p:nvPr>
            <p:ph type="title"/>
          </p:nvPr>
        </p:nvSpPr>
        <p:spPr/>
        <p:txBody>
          <a:bodyPr/>
          <a:lstStyle/>
          <a:p>
            <a:r>
              <a:rPr lang="nl-NL" dirty="0"/>
              <a:t>Geel wil iets van rood</a:t>
            </a:r>
          </a:p>
        </p:txBody>
      </p:sp>
      <p:pic>
        <p:nvPicPr>
          <p:cNvPr id="4" name="Onlinemedia 3" title="Communicatiestijlen: geel wil iets van rood">
            <a:hlinkClick r:id="" action="ppaction://media"/>
            <a:extLst>
              <a:ext uri="{FF2B5EF4-FFF2-40B4-BE49-F238E27FC236}">
                <a16:creationId xmlns:a16="http://schemas.microsoft.com/office/drawing/2014/main" id="{BD7CB59F-A12D-43DC-9E6F-5098EBD5ACA0}"/>
              </a:ext>
            </a:extLst>
          </p:cNvPr>
          <p:cNvPicPr>
            <a:picLocks noGrp="1" noRot="1" noChangeAspect="1"/>
          </p:cNvPicPr>
          <p:nvPr>
            <p:ph idx="1"/>
            <a:videoFile r:link="rId1"/>
          </p:nvPr>
        </p:nvPicPr>
        <p:blipFill>
          <a:blip r:embed="rId4"/>
          <a:stretch>
            <a:fillRect/>
          </a:stretch>
        </p:blipFill>
        <p:spPr>
          <a:xfrm>
            <a:off x="1615898" y="1452875"/>
            <a:ext cx="8960204" cy="5040000"/>
          </a:xfrm>
          <a:prstGeom prst="rect">
            <a:avLst/>
          </a:prstGeom>
        </p:spPr>
      </p:pic>
    </p:spTree>
    <p:extLst>
      <p:ext uri="{BB962C8B-B14F-4D97-AF65-F5344CB8AC3E}">
        <p14:creationId xmlns:p14="http://schemas.microsoft.com/office/powerpoint/2010/main" val="393835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997C9C-0526-904D-8BA5-995D018854A0}"/>
              </a:ext>
            </a:extLst>
          </p:cNvPr>
          <p:cNvSpPr>
            <a:spLocks noGrp="1"/>
          </p:cNvSpPr>
          <p:nvPr>
            <p:ph type="title"/>
          </p:nvPr>
        </p:nvSpPr>
        <p:spPr/>
        <p:txBody>
          <a:bodyPr/>
          <a:lstStyle/>
          <a:p>
            <a:r>
              <a:rPr lang="nl-NL" dirty="0"/>
              <a:t>Stralend geel</a:t>
            </a:r>
          </a:p>
        </p:txBody>
      </p:sp>
      <p:sp>
        <p:nvSpPr>
          <p:cNvPr id="3" name="Tijdelijke aanduiding voor inhoud 2">
            <a:extLst>
              <a:ext uri="{FF2B5EF4-FFF2-40B4-BE49-F238E27FC236}">
                <a16:creationId xmlns:a16="http://schemas.microsoft.com/office/drawing/2014/main" id="{FED4EECC-4B22-7249-BD1F-3392CD47F6FD}"/>
              </a:ext>
            </a:extLst>
          </p:cNvPr>
          <p:cNvSpPr>
            <a:spLocks noGrp="1"/>
          </p:cNvSpPr>
          <p:nvPr>
            <p:ph idx="1"/>
          </p:nvPr>
        </p:nvSpPr>
        <p:spPr/>
        <p:txBody>
          <a:bodyPr>
            <a:normAutofit fontScale="92500" lnSpcReduction="10000"/>
          </a:bodyPr>
          <a:lstStyle/>
          <a:p>
            <a:pPr marL="0" indent="0">
              <a:buNone/>
            </a:pPr>
            <a:br>
              <a:rPr lang="nl-NL" dirty="0"/>
            </a:br>
            <a:r>
              <a:rPr lang="nl-NL" dirty="0"/>
              <a:t>Ik krijg stress van: buitensluiting, afgewezen of vergeten worden, ingeperkte vrijheid, inflexibel of muggenzifterig gedrag, strakke procedures, afgezonderd werken.</a:t>
            </a:r>
            <a:br>
              <a:rPr lang="nl-NL" dirty="0"/>
            </a:br>
            <a:br>
              <a:rPr lang="nl-NL" dirty="0"/>
            </a:br>
            <a:r>
              <a:rPr lang="nl-NL" dirty="0"/>
              <a:t>Als ik gestrest ben dan: word ik overgevoelig, scherp en emotioneel, ga ik veel en hard praten, word ik chaotisch en ga ik bochten afsnijden, voel ik me verongelijkt.</a:t>
            </a:r>
            <a:br>
              <a:rPr lang="nl-NL" dirty="0"/>
            </a:br>
            <a:br>
              <a:rPr lang="nl-NL" dirty="0"/>
            </a:br>
            <a:r>
              <a:rPr lang="nl-NL" dirty="0"/>
              <a:t>Je kunt mijn stress wegnemen door: me alles eruit te laten gooien en dan pas verder te gaan, me bewegingsruimte of een uitweg te bieden, de spanning te breken met een grapje, de aandacht naar iets anders te verleggen.</a:t>
            </a:r>
          </a:p>
        </p:txBody>
      </p:sp>
    </p:spTree>
    <p:extLst>
      <p:ext uri="{BB962C8B-B14F-4D97-AF65-F5344CB8AC3E}">
        <p14:creationId xmlns:p14="http://schemas.microsoft.com/office/powerpoint/2010/main" val="1621089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1D41D-149C-4821-BBF1-9178BBB84B48}"/>
              </a:ext>
            </a:extLst>
          </p:cNvPr>
          <p:cNvSpPr>
            <a:spLocks noGrp="1"/>
          </p:cNvSpPr>
          <p:nvPr>
            <p:ph type="title"/>
          </p:nvPr>
        </p:nvSpPr>
        <p:spPr/>
        <p:txBody>
          <a:bodyPr/>
          <a:lstStyle/>
          <a:p>
            <a:r>
              <a:rPr lang="nl-NL" dirty="0"/>
              <a:t>Rood wil iets van blauw</a:t>
            </a:r>
          </a:p>
        </p:txBody>
      </p:sp>
      <p:pic>
        <p:nvPicPr>
          <p:cNvPr id="4" name="Onlinemedia 3" title="communicatiestijlen   rood wil iets van blauw">
            <a:hlinkClick r:id="" action="ppaction://media"/>
            <a:extLst>
              <a:ext uri="{FF2B5EF4-FFF2-40B4-BE49-F238E27FC236}">
                <a16:creationId xmlns:a16="http://schemas.microsoft.com/office/drawing/2014/main" id="{BC6ADC4A-EE87-4418-8D35-016D78D01C98}"/>
              </a:ext>
            </a:extLst>
          </p:cNvPr>
          <p:cNvPicPr>
            <a:picLocks noGrp="1" noRot="1" noChangeAspect="1"/>
          </p:cNvPicPr>
          <p:nvPr>
            <p:ph idx="1"/>
            <a:videoFile r:link="rId1"/>
          </p:nvPr>
        </p:nvPicPr>
        <p:blipFill>
          <a:blip r:embed="rId4"/>
          <a:stretch>
            <a:fillRect/>
          </a:stretch>
        </p:blipFill>
        <p:spPr>
          <a:xfrm>
            <a:off x="1615898" y="1452875"/>
            <a:ext cx="8960204" cy="5040000"/>
          </a:xfrm>
          <a:prstGeom prst="rect">
            <a:avLst/>
          </a:prstGeom>
        </p:spPr>
      </p:pic>
    </p:spTree>
    <p:extLst>
      <p:ext uri="{BB962C8B-B14F-4D97-AF65-F5344CB8AC3E}">
        <p14:creationId xmlns:p14="http://schemas.microsoft.com/office/powerpoint/2010/main" val="28889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66000">
              <a:schemeClr val="accent1">
                <a:lumMod val="5000"/>
                <a:lumOff val="95000"/>
              </a:schemeClr>
            </a:gs>
            <a:gs pos="0">
              <a:srgbClr val="FF0000">
                <a:lumMod val="46000"/>
                <a:lumOff val="54000"/>
              </a:srgbClr>
            </a:gs>
            <a:gs pos="83000">
              <a:schemeClr val="bg2"/>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9BC6BD-3904-E143-8A9A-D362B104D255}"/>
              </a:ext>
            </a:extLst>
          </p:cNvPr>
          <p:cNvSpPr>
            <a:spLocks noGrp="1"/>
          </p:cNvSpPr>
          <p:nvPr>
            <p:ph type="title"/>
          </p:nvPr>
        </p:nvSpPr>
        <p:spPr/>
        <p:txBody>
          <a:bodyPr/>
          <a:lstStyle/>
          <a:p>
            <a:r>
              <a:rPr lang="nl-NL" dirty="0"/>
              <a:t>Vurig Rood</a:t>
            </a:r>
          </a:p>
        </p:txBody>
      </p:sp>
      <p:sp>
        <p:nvSpPr>
          <p:cNvPr id="3" name="Tijdelijke aanduiding voor inhoud 2">
            <a:extLst>
              <a:ext uri="{FF2B5EF4-FFF2-40B4-BE49-F238E27FC236}">
                <a16:creationId xmlns:a16="http://schemas.microsoft.com/office/drawing/2014/main" id="{D9B5660B-F313-DD4C-BD9E-D78F1F618A6B}"/>
              </a:ext>
            </a:extLst>
          </p:cNvPr>
          <p:cNvSpPr>
            <a:spLocks noGrp="1"/>
          </p:cNvSpPr>
          <p:nvPr>
            <p:ph idx="1"/>
          </p:nvPr>
        </p:nvSpPr>
        <p:spPr/>
        <p:txBody>
          <a:bodyPr>
            <a:normAutofit lnSpcReduction="10000"/>
          </a:bodyPr>
          <a:lstStyle/>
          <a:p>
            <a:pPr marL="0" indent="0">
              <a:buNone/>
            </a:pPr>
            <a:br>
              <a:rPr lang="nl-NL" dirty="0"/>
            </a:br>
            <a:r>
              <a:rPr lang="nl-NL" dirty="0"/>
              <a:t>Ik krijg stress van: niet-doorgehakte knopen, controleverlies, gebrek aan leiderschap, passiviteit en traagheid, opgekropte emoties, te veel blabla.</a:t>
            </a:r>
            <a:br>
              <a:rPr lang="nl-NL" dirty="0"/>
            </a:br>
            <a:br>
              <a:rPr lang="nl-NL" dirty="0"/>
            </a:br>
            <a:r>
              <a:rPr lang="nl-NL" dirty="0"/>
              <a:t>Als ik gestrest ben dan: word ik ongeduldig, dominant, fel en veeleisend, ga ik in de aanval, schiet ik door in de controle, neem ik alles over, hou ik me niet meer bezig met gevoeligheden.</a:t>
            </a:r>
            <a:br>
              <a:rPr lang="nl-NL" dirty="0"/>
            </a:br>
            <a:br>
              <a:rPr lang="nl-NL" dirty="0"/>
            </a:br>
            <a:r>
              <a:rPr lang="nl-NL" dirty="0"/>
              <a:t>Je kunt mijn stress wegnemen door: me snel actie te laten ondernemen, me een beslissing te laten nemen, mij de touwtjes in handen te geven, me mijn standpunt te laten toelichten.</a:t>
            </a:r>
          </a:p>
        </p:txBody>
      </p:sp>
    </p:spTree>
    <p:extLst>
      <p:ext uri="{BB962C8B-B14F-4D97-AF65-F5344CB8AC3E}">
        <p14:creationId xmlns:p14="http://schemas.microsoft.com/office/powerpoint/2010/main" val="2582622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1FE6115-4FB7-444A-86B8-1CFFDA384C39}"/>
              </a:ext>
            </a:extLst>
          </p:cNvPr>
          <p:cNvSpPr>
            <a:spLocks noGrp="1"/>
          </p:cNvSpPr>
          <p:nvPr>
            <p:ph type="title"/>
          </p:nvPr>
        </p:nvSpPr>
        <p:spPr>
          <a:xfrm>
            <a:off x="838200" y="365125"/>
            <a:ext cx="10515600" cy="1325563"/>
          </a:xfrm>
        </p:spPr>
        <p:txBody>
          <a:bodyPr>
            <a:normAutofit/>
          </a:bodyPr>
          <a:lstStyle/>
          <a:p>
            <a:r>
              <a:rPr lang="nl-NL" sz="5400"/>
              <a:t>Leerdoelen vandaag</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B25085CC-6E11-5740-B80D-3ACFFA1CE246}"/>
              </a:ext>
            </a:extLst>
          </p:cNvPr>
          <p:cNvSpPr>
            <a:spLocks noGrp="1"/>
          </p:cNvSpPr>
          <p:nvPr>
            <p:ph idx="1"/>
          </p:nvPr>
        </p:nvSpPr>
        <p:spPr>
          <a:xfrm>
            <a:off x="838200" y="1929384"/>
            <a:ext cx="10515600" cy="4251960"/>
          </a:xfrm>
        </p:spPr>
        <p:txBody>
          <a:bodyPr>
            <a:normAutofit/>
          </a:bodyPr>
          <a:lstStyle/>
          <a:p>
            <a:r>
              <a:rPr lang="nl-NL" sz="2200" dirty="0"/>
              <a:t>Een goed begin is het halve werk en samen bereik je meer dan alleen!</a:t>
            </a:r>
          </a:p>
          <a:p>
            <a:r>
              <a:rPr lang="nl-NL" sz="2200" dirty="0"/>
              <a:t>Wat is nodig om succesvol samen te werken?</a:t>
            </a:r>
          </a:p>
          <a:p>
            <a:r>
              <a:rPr lang="nl-NL" sz="2200" dirty="0"/>
              <a:t>Welke inzichten krijg je vanuit de kleurenprofielen van DISC?</a:t>
            </a:r>
          </a:p>
          <a:p>
            <a:r>
              <a:rPr lang="nl-NL" sz="2200" dirty="0"/>
              <a:t>Welke inzichten geven de kernkwadranten?</a:t>
            </a:r>
          </a:p>
          <a:p>
            <a:r>
              <a:rPr lang="nl-NL" sz="2200" dirty="0"/>
              <a:t>Wat wil je leren deze periode?</a:t>
            </a:r>
          </a:p>
          <a:p>
            <a:r>
              <a:rPr lang="nl-NL" sz="2200" dirty="0"/>
              <a:t>Aan het einde van les en deel feedback </a:t>
            </a:r>
            <a:r>
              <a:rPr lang="nl-NL" sz="2200" dirty="0" err="1"/>
              <a:t>friends</a:t>
            </a:r>
            <a:r>
              <a:rPr lang="nl-NL" sz="2200" dirty="0"/>
              <a:t> maken jullie het document verantwoording en de samenwerkingsovereenkomst.</a:t>
            </a:r>
          </a:p>
        </p:txBody>
      </p:sp>
    </p:spTree>
    <p:extLst>
      <p:ext uri="{BB962C8B-B14F-4D97-AF65-F5344CB8AC3E}">
        <p14:creationId xmlns:p14="http://schemas.microsoft.com/office/powerpoint/2010/main" val="4110083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A21DDC-38F6-44C3-AE7B-36E726E13A2B}"/>
              </a:ext>
            </a:extLst>
          </p:cNvPr>
          <p:cNvSpPr>
            <a:spLocks noGrp="1"/>
          </p:cNvSpPr>
          <p:nvPr>
            <p:ph type="title"/>
          </p:nvPr>
        </p:nvSpPr>
        <p:spPr/>
        <p:txBody>
          <a:bodyPr/>
          <a:lstStyle/>
          <a:p>
            <a:r>
              <a:rPr lang="nl-NL" dirty="0"/>
              <a:t>Groen wil iets van rood</a:t>
            </a:r>
          </a:p>
        </p:txBody>
      </p:sp>
      <p:pic>
        <p:nvPicPr>
          <p:cNvPr id="4" name="Onlinemedia 3" title="Communicatiestijlen: groen wil iets van rood">
            <a:hlinkClick r:id="" action="ppaction://media"/>
            <a:extLst>
              <a:ext uri="{FF2B5EF4-FFF2-40B4-BE49-F238E27FC236}">
                <a16:creationId xmlns:a16="http://schemas.microsoft.com/office/drawing/2014/main" id="{71BFEC91-0BED-4849-8600-AF62957ADED1}"/>
              </a:ext>
            </a:extLst>
          </p:cNvPr>
          <p:cNvPicPr>
            <a:picLocks noGrp="1" noRot="1" noChangeAspect="1"/>
          </p:cNvPicPr>
          <p:nvPr>
            <p:ph idx="1"/>
            <a:videoFile r:link="rId1"/>
          </p:nvPr>
        </p:nvPicPr>
        <p:blipFill>
          <a:blip r:embed="rId4"/>
          <a:stretch>
            <a:fillRect/>
          </a:stretch>
        </p:blipFill>
        <p:spPr>
          <a:xfrm>
            <a:off x="1615898" y="1452875"/>
            <a:ext cx="8960204" cy="5040000"/>
          </a:xfrm>
          <a:prstGeom prst="rect">
            <a:avLst/>
          </a:prstGeom>
        </p:spPr>
      </p:pic>
    </p:spTree>
    <p:extLst>
      <p:ext uri="{BB962C8B-B14F-4D97-AF65-F5344CB8AC3E}">
        <p14:creationId xmlns:p14="http://schemas.microsoft.com/office/powerpoint/2010/main" val="271326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Afbeelding 10" descr="Afbeelding met vogel, roofvogel, uil, kijken&#10;&#10;Automatisch gegenereerde beschrijving">
            <a:extLst>
              <a:ext uri="{FF2B5EF4-FFF2-40B4-BE49-F238E27FC236}">
                <a16:creationId xmlns:a16="http://schemas.microsoft.com/office/drawing/2014/main" id="{7C4BF956-E149-B542-8E1F-C9740AEB5BDE}"/>
              </a:ext>
            </a:extLst>
          </p:cNvPr>
          <p:cNvPicPr>
            <a:picLocks noChangeAspect="1"/>
          </p:cNvPicPr>
          <p:nvPr/>
        </p:nvPicPr>
        <p:blipFill rotWithShape="1">
          <a:blip r:embed="rId3"/>
          <a:srcRect t="14591" r="2" b="10632"/>
          <a:stretch/>
        </p:blipFill>
        <p:spPr>
          <a:xfrm>
            <a:off x="20" y="3451388"/>
            <a:ext cx="6095980" cy="3428990"/>
          </a:xfrm>
          <a:prstGeom prst="rect">
            <a:avLst/>
          </a:prstGeom>
        </p:spPr>
      </p:pic>
      <p:pic>
        <p:nvPicPr>
          <p:cNvPr id="18" name="Afbeelding 17">
            <a:extLst>
              <a:ext uri="{FF2B5EF4-FFF2-40B4-BE49-F238E27FC236}">
                <a16:creationId xmlns:a16="http://schemas.microsoft.com/office/drawing/2014/main" id="{F2ED1717-279E-0D47-8FCA-191ED4905D68}"/>
              </a:ext>
            </a:extLst>
          </p:cNvPr>
          <p:cNvPicPr>
            <a:picLocks noChangeAspect="1"/>
          </p:cNvPicPr>
          <p:nvPr/>
        </p:nvPicPr>
        <p:blipFill rotWithShape="1">
          <a:blip r:embed="rId4"/>
          <a:srcRect t="14302" r="-2" b="24980"/>
          <a:stretch/>
        </p:blipFill>
        <p:spPr>
          <a:xfrm>
            <a:off x="-16329" y="-1701"/>
            <a:ext cx="6096000" cy="3428990"/>
          </a:xfrm>
          <a:prstGeom prst="rect">
            <a:avLst/>
          </a:prstGeom>
        </p:spPr>
      </p:pic>
      <p:pic>
        <p:nvPicPr>
          <p:cNvPr id="5" name="Tijdelijke aanduiding voor inhoud 4">
            <a:extLst>
              <a:ext uri="{FF2B5EF4-FFF2-40B4-BE49-F238E27FC236}">
                <a16:creationId xmlns:a16="http://schemas.microsoft.com/office/drawing/2014/main" id="{30CF4507-B712-A947-860F-AFFBACC8FB0F}"/>
              </a:ext>
            </a:extLst>
          </p:cNvPr>
          <p:cNvPicPr>
            <a:picLocks noGrp="1" noChangeAspect="1"/>
          </p:cNvPicPr>
          <p:nvPr>
            <p:ph idx="1"/>
          </p:nvPr>
        </p:nvPicPr>
        <p:blipFill rotWithShape="1">
          <a:blip r:embed="rId5"/>
          <a:srcRect t="7700" b="8030"/>
          <a:stretch/>
        </p:blipFill>
        <p:spPr>
          <a:xfrm>
            <a:off x="6279096" y="3428990"/>
            <a:ext cx="6095980" cy="3429000"/>
          </a:xfrm>
          <a:prstGeom prst="rect">
            <a:avLst/>
          </a:prstGeom>
        </p:spPr>
      </p:pic>
      <p:pic>
        <p:nvPicPr>
          <p:cNvPr id="4" name="Afbeelding 3">
            <a:extLst>
              <a:ext uri="{FF2B5EF4-FFF2-40B4-BE49-F238E27FC236}">
                <a16:creationId xmlns:a16="http://schemas.microsoft.com/office/drawing/2014/main" id="{5CC50320-CAF6-054E-97F0-66D2B2551B56}"/>
              </a:ext>
            </a:extLst>
          </p:cNvPr>
          <p:cNvPicPr>
            <a:picLocks noChangeAspect="1"/>
          </p:cNvPicPr>
          <p:nvPr/>
        </p:nvPicPr>
        <p:blipFill rotWithShape="1">
          <a:blip r:embed="rId6"/>
          <a:srcRect l="3923" r="1857" b="3"/>
          <a:stretch/>
        </p:blipFill>
        <p:spPr>
          <a:xfrm>
            <a:off x="6262767" y="22388"/>
            <a:ext cx="6096000" cy="3429000"/>
          </a:xfrm>
          <a:prstGeom prst="rect">
            <a:avLst/>
          </a:prstGeom>
        </p:spPr>
      </p:pic>
      <p:sp>
        <p:nvSpPr>
          <p:cNvPr id="28" name="Rectangle 27">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ame 29">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39136F7-CD8D-B94A-90DC-4E773C5B7F76}"/>
              </a:ext>
            </a:extLst>
          </p:cNvPr>
          <p:cNvSpPr>
            <a:spLocks noGrp="1"/>
          </p:cNvSpPr>
          <p:nvPr>
            <p:ph type="title"/>
          </p:nvPr>
        </p:nvSpPr>
        <p:spPr>
          <a:xfrm>
            <a:off x="4357564" y="4269740"/>
            <a:ext cx="3618284" cy="1345720"/>
          </a:xfrm>
          <a:noFill/>
        </p:spPr>
        <p:txBody>
          <a:bodyPr vert="horz" lIns="91440" tIns="45720" rIns="91440" bIns="45720" rtlCol="0" anchor="ctr">
            <a:normAutofit/>
          </a:bodyPr>
          <a:lstStyle/>
          <a:p>
            <a:pPr algn="ctr"/>
            <a:r>
              <a:rPr lang="en-US" sz="2800" kern="1200" dirty="0">
                <a:solidFill>
                  <a:srgbClr val="080808"/>
                </a:solidFill>
                <a:latin typeface="+mj-lt"/>
                <a:ea typeface="+mj-ea"/>
                <a:cs typeface="+mj-cs"/>
              </a:rPr>
              <a:t>Het team</a:t>
            </a:r>
          </a:p>
        </p:txBody>
      </p:sp>
      <p:pic>
        <p:nvPicPr>
          <p:cNvPr id="19" name="Afbeelding 18">
            <a:extLst>
              <a:ext uri="{FF2B5EF4-FFF2-40B4-BE49-F238E27FC236}">
                <a16:creationId xmlns:a16="http://schemas.microsoft.com/office/drawing/2014/main" id="{B2E344A2-B493-B14B-B067-DDF457E79796}"/>
              </a:ext>
            </a:extLst>
          </p:cNvPr>
          <p:cNvPicPr>
            <a:picLocks noChangeAspect="1"/>
          </p:cNvPicPr>
          <p:nvPr/>
        </p:nvPicPr>
        <p:blipFill>
          <a:blip r:embed="rId7"/>
          <a:stretch>
            <a:fillRect/>
          </a:stretch>
        </p:blipFill>
        <p:spPr>
          <a:xfrm>
            <a:off x="4692711" y="1856448"/>
            <a:ext cx="2844800" cy="2844800"/>
          </a:xfrm>
          <a:prstGeom prst="rect">
            <a:avLst/>
          </a:prstGeom>
        </p:spPr>
      </p:pic>
    </p:spTree>
    <p:extLst>
      <p:ext uri="{BB962C8B-B14F-4D97-AF65-F5344CB8AC3E}">
        <p14:creationId xmlns:p14="http://schemas.microsoft.com/office/powerpoint/2010/main" val="2047935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0000">
            <a:alpha val="63000"/>
          </a:srgb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2B47F-A505-7F4C-A3E3-3FFA65897F7B}"/>
              </a:ext>
            </a:extLst>
          </p:cNvPr>
          <p:cNvSpPr>
            <a:spLocks noGrp="1"/>
          </p:cNvSpPr>
          <p:nvPr>
            <p:ph type="title"/>
          </p:nvPr>
        </p:nvSpPr>
        <p:spPr/>
        <p:txBody>
          <a:bodyPr/>
          <a:lstStyle/>
          <a:p>
            <a:r>
              <a:rPr lang="nl-NL" dirty="0"/>
              <a:t>Overwegend rood</a:t>
            </a:r>
          </a:p>
        </p:txBody>
      </p:sp>
      <p:sp>
        <p:nvSpPr>
          <p:cNvPr id="3" name="Tijdelijke aanduiding voor inhoud 2">
            <a:extLst>
              <a:ext uri="{FF2B5EF4-FFF2-40B4-BE49-F238E27FC236}">
                <a16:creationId xmlns:a16="http://schemas.microsoft.com/office/drawing/2014/main" id="{FEDA4204-C870-0F41-8E89-85E04616ED66}"/>
              </a:ext>
            </a:extLst>
          </p:cNvPr>
          <p:cNvSpPr>
            <a:spLocks noGrp="1"/>
          </p:cNvSpPr>
          <p:nvPr>
            <p:ph idx="1"/>
          </p:nvPr>
        </p:nvSpPr>
        <p:spPr/>
        <p:txBody>
          <a:bodyPr/>
          <a:lstStyle/>
          <a:p>
            <a:pPr marL="0" indent="0">
              <a:buNone/>
            </a:pPr>
            <a:r>
              <a:rPr lang="nl-NL" dirty="0"/>
              <a:t>Mogelijke valkuilen:</a:t>
            </a:r>
          </a:p>
          <a:p>
            <a:r>
              <a:rPr lang="nl-NL" dirty="0"/>
              <a:t>Willen te snel</a:t>
            </a:r>
          </a:p>
          <a:p>
            <a:r>
              <a:rPr lang="nl-NL" dirty="0"/>
              <a:t>Daardoor direct en aanvallend</a:t>
            </a:r>
          </a:p>
          <a:p>
            <a:r>
              <a:rPr lang="nl-NL" dirty="0"/>
              <a:t>Sneller conflicten</a:t>
            </a:r>
          </a:p>
          <a:p>
            <a:r>
              <a:rPr lang="nl-NL" dirty="0"/>
              <a:t>Besluiten worden genomen, maar er wordt weinig doorgepakt</a:t>
            </a:r>
          </a:p>
        </p:txBody>
      </p:sp>
    </p:spTree>
    <p:extLst>
      <p:ext uri="{BB962C8B-B14F-4D97-AF65-F5344CB8AC3E}">
        <p14:creationId xmlns:p14="http://schemas.microsoft.com/office/powerpoint/2010/main" val="3736478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alpha val="78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2B47F-A505-7F4C-A3E3-3FFA65897F7B}"/>
              </a:ext>
            </a:extLst>
          </p:cNvPr>
          <p:cNvSpPr>
            <a:spLocks noGrp="1"/>
          </p:cNvSpPr>
          <p:nvPr>
            <p:ph type="title"/>
          </p:nvPr>
        </p:nvSpPr>
        <p:spPr/>
        <p:txBody>
          <a:bodyPr/>
          <a:lstStyle/>
          <a:p>
            <a:r>
              <a:rPr lang="nl-NL" dirty="0"/>
              <a:t>Overwegend blauw</a:t>
            </a:r>
          </a:p>
        </p:txBody>
      </p:sp>
      <p:sp>
        <p:nvSpPr>
          <p:cNvPr id="3" name="Tijdelijke aanduiding voor inhoud 2">
            <a:extLst>
              <a:ext uri="{FF2B5EF4-FFF2-40B4-BE49-F238E27FC236}">
                <a16:creationId xmlns:a16="http://schemas.microsoft.com/office/drawing/2014/main" id="{FEDA4204-C870-0F41-8E89-85E04616ED66}"/>
              </a:ext>
            </a:extLst>
          </p:cNvPr>
          <p:cNvSpPr>
            <a:spLocks noGrp="1"/>
          </p:cNvSpPr>
          <p:nvPr>
            <p:ph idx="1"/>
          </p:nvPr>
        </p:nvSpPr>
        <p:spPr/>
        <p:txBody>
          <a:bodyPr/>
          <a:lstStyle/>
          <a:p>
            <a:pPr marL="0" indent="0">
              <a:buNone/>
            </a:pPr>
            <a:r>
              <a:rPr lang="nl-NL" dirty="0"/>
              <a:t>Mogelijke valkuilen:</a:t>
            </a:r>
          </a:p>
          <a:p>
            <a:r>
              <a:rPr lang="nl-NL" dirty="0"/>
              <a:t>Doorschieten in details, wat vertragend werkt</a:t>
            </a:r>
          </a:p>
          <a:p>
            <a:r>
              <a:rPr lang="nl-NL" dirty="0"/>
              <a:t>Acties komen af omdat het team te lang in de analysefase blijft</a:t>
            </a:r>
          </a:p>
          <a:p>
            <a:r>
              <a:rPr lang="nl-NL" dirty="0"/>
              <a:t>Onderling feedback geven en ontvangen is lastig</a:t>
            </a:r>
          </a:p>
        </p:txBody>
      </p:sp>
    </p:spTree>
    <p:extLst>
      <p:ext uri="{BB962C8B-B14F-4D97-AF65-F5344CB8AC3E}">
        <p14:creationId xmlns:p14="http://schemas.microsoft.com/office/powerpoint/2010/main" val="2972688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alpha val="76000"/>
          </a:srgb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C0F8A2-574C-784A-866A-4DF51F31A827}"/>
              </a:ext>
            </a:extLst>
          </p:cNvPr>
          <p:cNvSpPr>
            <a:spLocks noGrp="1"/>
          </p:cNvSpPr>
          <p:nvPr>
            <p:ph type="title"/>
          </p:nvPr>
        </p:nvSpPr>
        <p:spPr/>
        <p:txBody>
          <a:bodyPr/>
          <a:lstStyle/>
          <a:p>
            <a:r>
              <a:rPr lang="nl-NL" dirty="0"/>
              <a:t>Overwegend geel</a:t>
            </a:r>
          </a:p>
        </p:txBody>
      </p:sp>
      <p:sp>
        <p:nvSpPr>
          <p:cNvPr id="3" name="Tijdelijke aanduiding voor inhoud 2">
            <a:extLst>
              <a:ext uri="{FF2B5EF4-FFF2-40B4-BE49-F238E27FC236}">
                <a16:creationId xmlns:a16="http://schemas.microsoft.com/office/drawing/2014/main" id="{1A076EC1-858E-3641-A449-ED94672EAB34}"/>
              </a:ext>
            </a:extLst>
          </p:cNvPr>
          <p:cNvSpPr>
            <a:spLocks noGrp="1"/>
          </p:cNvSpPr>
          <p:nvPr>
            <p:ph idx="1"/>
          </p:nvPr>
        </p:nvSpPr>
        <p:spPr/>
        <p:txBody>
          <a:bodyPr/>
          <a:lstStyle/>
          <a:p>
            <a:pPr marL="0" indent="0">
              <a:buNone/>
            </a:pPr>
            <a:r>
              <a:rPr lang="nl-NL" dirty="0"/>
              <a:t>Mogelijke valkuilen:</a:t>
            </a:r>
          </a:p>
          <a:p>
            <a:r>
              <a:rPr lang="nl-NL" dirty="0"/>
              <a:t>De details op de achtergrond raken</a:t>
            </a:r>
          </a:p>
          <a:p>
            <a:r>
              <a:rPr lang="nl-NL" dirty="0"/>
              <a:t>Praten kan de overhand hebben op luisteren</a:t>
            </a:r>
          </a:p>
          <a:p>
            <a:r>
              <a:rPr lang="nl-NL" dirty="0"/>
              <a:t>Kan chaotisch zijn</a:t>
            </a:r>
          </a:p>
          <a:p>
            <a:r>
              <a:rPr lang="nl-NL" dirty="0"/>
              <a:t>Besluitvorming wat lastiger</a:t>
            </a:r>
          </a:p>
        </p:txBody>
      </p:sp>
    </p:spTree>
    <p:extLst>
      <p:ext uri="{BB962C8B-B14F-4D97-AF65-F5344CB8AC3E}">
        <p14:creationId xmlns:p14="http://schemas.microsoft.com/office/powerpoint/2010/main" val="314949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C0F8A2-574C-784A-866A-4DF51F31A827}"/>
              </a:ext>
            </a:extLst>
          </p:cNvPr>
          <p:cNvSpPr>
            <a:spLocks noGrp="1"/>
          </p:cNvSpPr>
          <p:nvPr>
            <p:ph type="title"/>
          </p:nvPr>
        </p:nvSpPr>
        <p:spPr/>
        <p:txBody>
          <a:bodyPr/>
          <a:lstStyle/>
          <a:p>
            <a:r>
              <a:rPr lang="nl-NL" dirty="0"/>
              <a:t>Overwegend groen</a:t>
            </a:r>
          </a:p>
        </p:txBody>
      </p:sp>
      <p:sp>
        <p:nvSpPr>
          <p:cNvPr id="3" name="Tijdelijke aanduiding voor inhoud 2">
            <a:extLst>
              <a:ext uri="{FF2B5EF4-FFF2-40B4-BE49-F238E27FC236}">
                <a16:creationId xmlns:a16="http://schemas.microsoft.com/office/drawing/2014/main" id="{1A076EC1-858E-3641-A449-ED94672EAB34}"/>
              </a:ext>
            </a:extLst>
          </p:cNvPr>
          <p:cNvSpPr>
            <a:spLocks noGrp="1"/>
          </p:cNvSpPr>
          <p:nvPr>
            <p:ph idx="1"/>
          </p:nvPr>
        </p:nvSpPr>
        <p:spPr/>
        <p:txBody>
          <a:bodyPr/>
          <a:lstStyle/>
          <a:p>
            <a:pPr marL="0" indent="0">
              <a:buNone/>
            </a:pPr>
            <a:r>
              <a:rPr lang="nl-NL" dirty="0"/>
              <a:t>Mogelijke valkuilen:</a:t>
            </a:r>
          </a:p>
          <a:p>
            <a:r>
              <a:rPr lang="nl-NL" dirty="0"/>
              <a:t>Te lief tegen elkaar</a:t>
            </a:r>
          </a:p>
          <a:p>
            <a:r>
              <a:rPr lang="nl-NL" dirty="0"/>
              <a:t>In mindere tijden lastige besluitvorming</a:t>
            </a:r>
          </a:p>
          <a:p>
            <a:r>
              <a:rPr lang="nl-NL" dirty="0"/>
              <a:t>Risico’s en veranderingen vermijden</a:t>
            </a:r>
          </a:p>
        </p:txBody>
      </p:sp>
    </p:spTree>
    <p:extLst>
      <p:ext uri="{BB962C8B-B14F-4D97-AF65-F5344CB8AC3E}">
        <p14:creationId xmlns:p14="http://schemas.microsoft.com/office/powerpoint/2010/main" val="1801851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CA0148A-AA12-2349-9A00-A00A31A60998}"/>
              </a:ext>
            </a:extLst>
          </p:cNvPr>
          <p:cNvSpPr>
            <a:spLocks noGrp="1"/>
          </p:cNvSpPr>
          <p:nvPr>
            <p:ph type="title"/>
          </p:nvPr>
        </p:nvSpPr>
        <p:spPr>
          <a:xfrm>
            <a:off x="524256" y="491260"/>
            <a:ext cx="6594189" cy="1625210"/>
          </a:xfrm>
        </p:spPr>
        <p:txBody>
          <a:bodyPr>
            <a:normAutofit/>
          </a:bodyPr>
          <a:lstStyle/>
          <a:p>
            <a:r>
              <a:rPr lang="nl-NL">
                <a:solidFill>
                  <a:srgbClr val="FFFFFF"/>
                </a:solidFill>
              </a:rPr>
              <a:t>Samen bereik je meer!</a:t>
            </a:r>
          </a:p>
        </p:txBody>
      </p:sp>
      <p:pic>
        <p:nvPicPr>
          <p:cNvPr id="6" name="Afbeelding 5" descr="Snor op een ballon">
            <a:extLst>
              <a:ext uri="{FF2B5EF4-FFF2-40B4-BE49-F238E27FC236}">
                <a16:creationId xmlns:a16="http://schemas.microsoft.com/office/drawing/2014/main" id="{6F2DB5AA-FD30-7446-88D2-95325D64BD15}"/>
              </a:ext>
            </a:extLst>
          </p:cNvPr>
          <p:cNvPicPr>
            <a:picLocks noChangeAspect="1"/>
          </p:cNvPicPr>
          <p:nvPr/>
        </p:nvPicPr>
        <p:blipFill rotWithShape="1">
          <a:blip r:embed="rId2"/>
          <a:srcRect l="43678" r="1" b="1"/>
          <a:stretch/>
        </p:blipFill>
        <p:spPr>
          <a:xfrm>
            <a:off x="327546" y="2454903"/>
            <a:ext cx="3442801" cy="4080254"/>
          </a:xfrm>
          <a:prstGeom prst="rect">
            <a:avLst/>
          </a:prstGeom>
        </p:spPr>
      </p:pic>
      <p:pic>
        <p:nvPicPr>
          <p:cNvPr id="5" name="Afbeelding 4" descr="Afbeelding met tekst, vectorafbeeldingen, fotolijstje&#10;&#10;Automatisch gegenereerde beschrijving">
            <a:extLst>
              <a:ext uri="{FF2B5EF4-FFF2-40B4-BE49-F238E27FC236}">
                <a16:creationId xmlns:a16="http://schemas.microsoft.com/office/drawing/2014/main" id="{E5AA63AF-E14D-A74A-B5C5-E446CCA9CD55}"/>
              </a:ext>
            </a:extLst>
          </p:cNvPr>
          <p:cNvPicPr>
            <a:picLocks noChangeAspect="1"/>
          </p:cNvPicPr>
          <p:nvPr/>
        </p:nvPicPr>
        <p:blipFill rotWithShape="1">
          <a:blip r:embed="rId3"/>
          <a:srcRect l="1207" r="6832" b="4"/>
          <a:stretch/>
        </p:blipFill>
        <p:spPr>
          <a:xfrm>
            <a:off x="3942260" y="2454901"/>
            <a:ext cx="3442803" cy="4080255"/>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CEBF9B14-5C73-A641-838F-851A2F390856}"/>
              </a:ext>
            </a:extLst>
          </p:cNvPr>
          <p:cNvSpPr>
            <a:spLocks noGrp="1"/>
          </p:cNvSpPr>
          <p:nvPr>
            <p:ph idx="1"/>
          </p:nvPr>
        </p:nvSpPr>
        <p:spPr>
          <a:xfrm>
            <a:off x="7957973" y="763523"/>
            <a:ext cx="3511296" cy="5330952"/>
          </a:xfrm>
        </p:spPr>
        <p:txBody>
          <a:bodyPr anchor="ctr">
            <a:normAutofit/>
          </a:bodyPr>
          <a:lstStyle/>
          <a:p>
            <a:pPr marL="457200" indent="-457200">
              <a:buFont typeface="+mj-lt"/>
              <a:buAutoNum type="arabicPeriod"/>
            </a:pPr>
            <a:r>
              <a:rPr lang="nl-NL" sz="2400" dirty="0">
                <a:solidFill>
                  <a:srgbClr val="FFFFFF"/>
                </a:solidFill>
              </a:rPr>
              <a:t>Waar ben je goed in?</a:t>
            </a:r>
          </a:p>
          <a:p>
            <a:pPr marL="457200" indent="-457200">
              <a:buFont typeface="+mj-lt"/>
              <a:buAutoNum type="arabicPeriod"/>
            </a:pPr>
            <a:r>
              <a:rPr lang="nl-NL" sz="2400" dirty="0">
                <a:solidFill>
                  <a:srgbClr val="FFFFFF"/>
                </a:solidFill>
              </a:rPr>
              <a:t>Wat vind je leuk!</a:t>
            </a:r>
          </a:p>
          <a:p>
            <a:pPr marL="457200" indent="-457200">
              <a:buFont typeface="+mj-lt"/>
              <a:buAutoNum type="arabicPeriod"/>
            </a:pPr>
            <a:r>
              <a:rPr lang="nl-NL" sz="2400" dirty="0">
                <a:solidFill>
                  <a:srgbClr val="FFFFFF"/>
                </a:solidFill>
              </a:rPr>
              <a:t>Wat wil je leren?</a:t>
            </a:r>
          </a:p>
        </p:txBody>
      </p:sp>
    </p:spTree>
    <p:extLst>
      <p:ext uri="{BB962C8B-B14F-4D97-AF65-F5344CB8AC3E}">
        <p14:creationId xmlns:p14="http://schemas.microsoft.com/office/powerpoint/2010/main" val="1678727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3CE15C-AFA6-394A-8FEA-57C680C072D6}"/>
              </a:ext>
            </a:extLst>
          </p:cNvPr>
          <p:cNvSpPr>
            <a:spLocks noGrp="1"/>
          </p:cNvSpPr>
          <p:nvPr>
            <p:ph type="title"/>
          </p:nvPr>
        </p:nvSpPr>
        <p:spPr>
          <a:xfrm>
            <a:off x="643466" y="753626"/>
            <a:ext cx="5334930" cy="3004145"/>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Wat </a:t>
            </a:r>
            <a:r>
              <a:rPr lang="en-US" sz="6000" kern="1200" dirty="0" err="1">
                <a:solidFill>
                  <a:schemeClr val="tx1"/>
                </a:solidFill>
                <a:latin typeface="+mj-lt"/>
                <a:ea typeface="+mj-ea"/>
                <a:cs typeface="+mj-cs"/>
              </a:rPr>
              <a:t>wil</a:t>
            </a:r>
            <a:r>
              <a:rPr lang="en-US" sz="6000" kern="1200" dirty="0">
                <a:solidFill>
                  <a:schemeClr val="tx1"/>
                </a:solidFill>
                <a:latin typeface="+mj-lt"/>
                <a:ea typeface="+mj-ea"/>
                <a:cs typeface="+mj-cs"/>
              </a:rPr>
              <a:t> je </a:t>
            </a:r>
            <a:r>
              <a:rPr lang="en-US" sz="6000" kern="1200" dirty="0" err="1">
                <a:solidFill>
                  <a:schemeClr val="tx1"/>
                </a:solidFill>
                <a:latin typeface="+mj-lt"/>
                <a:ea typeface="+mj-ea"/>
                <a:cs typeface="+mj-cs"/>
              </a:rPr>
              <a:t>leren</a:t>
            </a:r>
            <a:r>
              <a:rPr lang="en-US" sz="6000" kern="1200" dirty="0">
                <a:solidFill>
                  <a:schemeClr val="tx1"/>
                </a:solidFill>
                <a:latin typeface="+mj-lt"/>
                <a:ea typeface="+mj-ea"/>
                <a:cs typeface="+mj-cs"/>
              </a:rPr>
              <a:t>? </a:t>
            </a:r>
            <a:r>
              <a:rPr lang="en-US" sz="6000" kern="1200" dirty="0" err="1">
                <a:solidFill>
                  <a:schemeClr val="tx1"/>
                </a:solidFill>
                <a:latin typeface="+mj-lt"/>
                <a:ea typeface="+mj-ea"/>
                <a:cs typeface="+mj-cs"/>
              </a:rPr>
              <a:t>Houd</a:t>
            </a:r>
            <a:r>
              <a:rPr lang="en-US" sz="6000" kern="1200" dirty="0">
                <a:solidFill>
                  <a:schemeClr val="tx1"/>
                </a:solidFill>
                <a:latin typeface="+mj-lt"/>
                <a:ea typeface="+mj-ea"/>
                <a:cs typeface="+mj-cs"/>
              </a:rPr>
              <a:t> </a:t>
            </a:r>
            <a:r>
              <a:rPr lang="en-US" sz="6000" dirty="0"/>
              <a:t>je</a:t>
            </a:r>
            <a:r>
              <a:rPr lang="en-US" sz="6000" kern="1200" dirty="0">
                <a:solidFill>
                  <a:schemeClr val="tx1"/>
                </a:solidFill>
                <a:latin typeface="+mj-lt"/>
                <a:ea typeface="+mj-ea"/>
                <a:cs typeface="+mj-cs"/>
              </a:rPr>
              <a:t> </a:t>
            </a:r>
            <a:r>
              <a:rPr lang="en-US" sz="6000" kern="1200" dirty="0" err="1">
                <a:solidFill>
                  <a:schemeClr val="tx1"/>
                </a:solidFill>
                <a:latin typeface="+mj-lt"/>
                <a:ea typeface="+mj-ea"/>
                <a:cs typeface="+mj-cs"/>
              </a:rPr>
              <a:t>doelen</a:t>
            </a:r>
            <a:r>
              <a:rPr lang="en-US" sz="6000" kern="1200" dirty="0">
                <a:solidFill>
                  <a:schemeClr val="tx1"/>
                </a:solidFill>
                <a:latin typeface="+mj-lt"/>
                <a:ea typeface="+mj-ea"/>
                <a:cs typeface="+mj-cs"/>
              </a:rPr>
              <a:t> </a:t>
            </a:r>
            <a:r>
              <a:rPr lang="en-US" sz="6000" kern="1200" dirty="0" err="1">
                <a:solidFill>
                  <a:schemeClr val="tx1"/>
                </a:solidFill>
                <a:latin typeface="+mj-lt"/>
                <a:ea typeface="+mj-ea"/>
                <a:cs typeface="+mj-cs"/>
              </a:rPr>
              <a:t>voor</a:t>
            </a:r>
            <a:r>
              <a:rPr lang="en-US" sz="6000" kern="1200" dirty="0">
                <a:solidFill>
                  <a:schemeClr val="tx1"/>
                </a:solidFill>
                <a:latin typeface="+mj-lt"/>
                <a:ea typeface="+mj-ea"/>
                <a:cs typeface="+mj-cs"/>
              </a:rPr>
              <a:t> </a:t>
            </a:r>
            <a:r>
              <a:rPr lang="en-US" sz="6000" kern="1200" dirty="0" err="1">
                <a:solidFill>
                  <a:schemeClr val="tx1"/>
                </a:solidFill>
                <a:latin typeface="+mj-lt"/>
                <a:ea typeface="+mj-ea"/>
                <a:cs typeface="+mj-cs"/>
              </a:rPr>
              <a:t>ogen</a:t>
            </a:r>
            <a:r>
              <a:rPr lang="en-US" sz="6000" kern="1200" dirty="0">
                <a:solidFill>
                  <a:schemeClr val="tx1"/>
                </a:solidFill>
                <a:latin typeface="+mj-lt"/>
                <a:ea typeface="+mj-ea"/>
                <a:cs typeface="+mj-cs"/>
              </a:rPr>
              <a:t>!</a:t>
            </a:r>
          </a:p>
        </p:txBody>
      </p:sp>
      <p:pic>
        <p:nvPicPr>
          <p:cNvPr id="7" name="Afbeelding 6">
            <a:extLst>
              <a:ext uri="{FF2B5EF4-FFF2-40B4-BE49-F238E27FC236}">
                <a16:creationId xmlns:a16="http://schemas.microsoft.com/office/drawing/2014/main" id="{AB8C276C-9F87-1C45-94CE-C6B8DBF9FEAD}"/>
              </a:ext>
            </a:extLst>
          </p:cNvPr>
          <p:cNvPicPr>
            <a:picLocks noChangeAspect="1"/>
          </p:cNvPicPr>
          <p:nvPr/>
        </p:nvPicPr>
        <p:blipFill rotWithShape="1">
          <a:blip r:embed="rId2"/>
          <a:srcRect l="8565" r="31435"/>
          <a:stretch/>
        </p:blipFill>
        <p:spPr>
          <a:xfrm>
            <a:off x="6610266" y="2150583"/>
            <a:ext cx="3240592" cy="324059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pic>
        <p:nvPicPr>
          <p:cNvPr id="5" name="Tijdelijke aanduiding voor inhoud 4" descr="Afbeelding met tekening, blauw, geparkeerd, teken&#10;&#10;Automatisch gegenereerde beschrijving">
            <a:extLst>
              <a:ext uri="{FF2B5EF4-FFF2-40B4-BE49-F238E27FC236}">
                <a16:creationId xmlns:a16="http://schemas.microsoft.com/office/drawing/2014/main" id="{2365CD9A-6520-C44B-8A01-B107684C927E}"/>
              </a:ext>
            </a:extLst>
          </p:cNvPr>
          <p:cNvPicPr>
            <a:picLocks noGrp="1" noChangeAspect="1"/>
          </p:cNvPicPr>
          <p:nvPr>
            <p:ph idx="1"/>
          </p:nvPr>
        </p:nvPicPr>
        <p:blipFill rotWithShape="1">
          <a:blip r:embed="rId3"/>
          <a:srcRect t="9351" r="-1" b="-1"/>
          <a:stretch/>
        </p:blipFill>
        <p:spPr>
          <a:xfrm>
            <a:off x="9490670" y="10"/>
            <a:ext cx="2701330" cy="2860786"/>
          </a:xfrm>
          <a:custGeom>
            <a:avLst/>
            <a:gdLst/>
            <a:ahLst/>
            <a:cxnLst/>
            <a:rect l="l" t="t" r="r" b="b"/>
            <a:pathLst>
              <a:path w="2701330" h="2860796">
                <a:moveTo>
                  <a:pt x="1381637" y="0"/>
                </a:moveTo>
                <a:lnTo>
                  <a:pt x="1481685" y="0"/>
                </a:lnTo>
                <a:lnTo>
                  <a:pt x="1578040" y="4866"/>
                </a:lnTo>
                <a:cubicBezTo>
                  <a:pt x="2059323" y="53742"/>
                  <a:pt x="2470132" y="341007"/>
                  <a:pt x="2690528" y="746720"/>
                </a:cubicBezTo>
                <a:lnTo>
                  <a:pt x="2701330" y="769143"/>
                </a:lnTo>
                <a:lnTo>
                  <a:pt x="2701330" y="2089127"/>
                </a:lnTo>
                <a:lnTo>
                  <a:pt x="2690528" y="2111550"/>
                </a:lnTo>
                <a:cubicBezTo>
                  <a:pt x="2448092" y="2557835"/>
                  <a:pt x="1975257" y="2860796"/>
                  <a:pt x="1431661" y="2860796"/>
                </a:cubicBezTo>
                <a:cubicBezTo>
                  <a:pt x="640976" y="2860796"/>
                  <a:pt x="0" y="2219820"/>
                  <a:pt x="0" y="1429135"/>
                </a:cubicBezTo>
                <a:cubicBezTo>
                  <a:pt x="0" y="687868"/>
                  <a:pt x="563358" y="78181"/>
                  <a:pt x="1285282" y="4866"/>
                </a:cubicBezTo>
                <a:close/>
              </a:path>
            </a:pathLst>
          </a:custGeom>
        </p:spPr>
      </p:pic>
      <p:pic>
        <p:nvPicPr>
          <p:cNvPr id="29" name="Afbeelding 28" descr="Afbeelding met schermafbeelding&#10;&#10;Automatisch gegenereerde beschrijving">
            <a:extLst>
              <a:ext uri="{FF2B5EF4-FFF2-40B4-BE49-F238E27FC236}">
                <a16:creationId xmlns:a16="http://schemas.microsoft.com/office/drawing/2014/main" id="{980C07AB-E401-1245-8E7A-CD935917AE37}"/>
              </a:ext>
            </a:extLst>
          </p:cNvPr>
          <p:cNvPicPr>
            <a:picLocks noChangeAspect="1"/>
          </p:cNvPicPr>
          <p:nvPr/>
        </p:nvPicPr>
        <p:blipFill>
          <a:blip r:embed="rId4"/>
          <a:stretch>
            <a:fillRect/>
          </a:stretch>
        </p:blipFill>
        <p:spPr>
          <a:xfrm>
            <a:off x="5798" y="4001880"/>
            <a:ext cx="6610265" cy="2305072"/>
          </a:xfrm>
          <a:prstGeom prst="rect">
            <a:avLst/>
          </a:prstGeom>
        </p:spPr>
      </p:pic>
    </p:spTree>
    <p:extLst>
      <p:ext uri="{BB962C8B-B14F-4D97-AF65-F5344CB8AC3E}">
        <p14:creationId xmlns:p14="http://schemas.microsoft.com/office/powerpoint/2010/main" val="2396516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1216-E5C2-234F-A368-EC28E8CB679A}"/>
              </a:ext>
            </a:extLst>
          </p:cNvPr>
          <p:cNvSpPr>
            <a:spLocks noGrp="1"/>
          </p:cNvSpPr>
          <p:nvPr>
            <p:ph type="title"/>
          </p:nvPr>
        </p:nvSpPr>
        <p:spPr>
          <a:xfrm>
            <a:off x="838201" y="367075"/>
            <a:ext cx="5120561" cy="1325563"/>
          </a:xfrm>
        </p:spPr>
        <p:txBody>
          <a:bodyPr vert="horz" lIns="91440" tIns="45720" rIns="91440" bIns="45720" rtlCol="0">
            <a:normAutofit/>
          </a:bodyPr>
          <a:lstStyle/>
          <a:p>
            <a:r>
              <a:rPr lang="en-US" sz="3400" kern="1200">
                <a:latin typeface="+mj-lt"/>
                <a:ea typeface="+mj-ea"/>
                <a:cs typeface="+mj-cs"/>
              </a:rPr>
              <a:t>Welke stappen ga je zetten en wie kan je helpen?</a:t>
            </a:r>
          </a:p>
        </p:txBody>
      </p:sp>
      <p:sp>
        <p:nvSpPr>
          <p:cNvPr id="26" name="Content Placeholder 25">
            <a:extLst>
              <a:ext uri="{FF2B5EF4-FFF2-40B4-BE49-F238E27FC236}">
                <a16:creationId xmlns:a16="http://schemas.microsoft.com/office/drawing/2014/main" id="{B33E457F-B24B-46CF-8828-7F1B9C56BC23}"/>
              </a:ext>
            </a:extLst>
          </p:cNvPr>
          <p:cNvSpPr>
            <a:spLocks noGrp="1"/>
          </p:cNvSpPr>
          <p:nvPr>
            <p:ph idx="1"/>
          </p:nvPr>
        </p:nvSpPr>
        <p:spPr>
          <a:xfrm>
            <a:off x="838201" y="1825625"/>
            <a:ext cx="5092194" cy="4351338"/>
          </a:xfrm>
        </p:spPr>
        <p:txBody>
          <a:bodyPr>
            <a:normAutofit/>
          </a:bodyPr>
          <a:lstStyle/>
          <a:p>
            <a:r>
              <a:rPr lang="en-US" sz="2400" dirty="0" err="1"/>
              <a:t>Waar</a:t>
            </a:r>
            <a:r>
              <a:rPr lang="en-US" sz="2400" dirty="0"/>
              <a:t> </a:t>
            </a:r>
            <a:r>
              <a:rPr lang="en-US" sz="2400" dirty="0" err="1"/>
              <a:t>zitten</a:t>
            </a:r>
            <a:r>
              <a:rPr lang="en-US" sz="2400" dirty="0"/>
              <a:t> </a:t>
            </a:r>
            <a:r>
              <a:rPr lang="en-US" sz="2400" dirty="0" err="1"/>
              <a:t>eventuele</a:t>
            </a:r>
            <a:r>
              <a:rPr lang="en-US" sz="2400" dirty="0"/>
              <a:t> </a:t>
            </a:r>
            <a:r>
              <a:rPr lang="en-US" sz="2400" dirty="0" err="1"/>
              <a:t>valkuilen</a:t>
            </a:r>
            <a:r>
              <a:rPr lang="en-US" sz="2400" dirty="0"/>
              <a:t>.</a:t>
            </a:r>
          </a:p>
          <a:p>
            <a:r>
              <a:rPr lang="en-US" sz="2400" dirty="0"/>
              <a:t>Hoe </a:t>
            </a:r>
            <a:r>
              <a:rPr lang="en-US" sz="2400" dirty="0" err="1"/>
              <a:t>kunnen</a:t>
            </a:r>
            <a:r>
              <a:rPr lang="en-US" sz="2400" dirty="0"/>
              <a:t> </a:t>
            </a:r>
            <a:r>
              <a:rPr lang="en-US" sz="2400" dirty="0" err="1"/>
              <a:t>teamleden</a:t>
            </a:r>
            <a:r>
              <a:rPr lang="en-US" sz="2400" dirty="0"/>
              <a:t> je </a:t>
            </a:r>
            <a:r>
              <a:rPr lang="en-US" sz="2400" dirty="0" err="1"/>
              <a:t>helpen</a:t>
            </a:r>
            <a:r>
              <a:rPr lang="en-US" sz="2400" dirty="0"/>
              <a:t>?</a:t>
            </a:r>
          </a:p>
          <a:p>
            <a:r>
              <a:rPr lang="en-US" sz="2400" dirty="0"/>
              <a:t>Rollen </a:t>
            </a:r>
            <a:r>
              <a:rPr lang="en-US" sz="2400" dirty="0" err="1"/>
              <a:t>adviseur</a:t>
            </a:r>
            <a:r>
              <a:rPr lang="en-US" sz="2400" dirty="0"/>
              <a:t> </a:t>
            </a:r>
            <a:r>
              <a:rPr lang="en-US" sz="2400" dirty="0" err="1"/>
              <a:t>duurzame</a:t>
            </a:r>
            <a:r>
              <a:rPr lang="en-US" sz="2400" dirty="0"/>
              <a:t> </a:t>
            </a:r>
            <a:r>
              <a:rPr lang="en-US" sz="2400" dirty="0" err="1"/>
              <a:t>leefomgeving</a:t>
            </a:r>
            <a:endParaRPr lang="en-US" sz="2400" dirty="0"/>
          </a:p>
        </p:txBody>
      </p:sp>
      <p:pic>
        <p:nvPicPr>
          <p:cNvPr id="7" name="Afbeelding 6" descr="Afbeelding met teken, buiten, tekst, straat&#10;&#10;Automatisch gegenereerde beschrijving">
            <a:extLst>
              <a:ext uri="{FF2B5EF4-FFF2-40B4-BE49-F238E27FC236}">
                <a16:creationId xmlns:a16="http://schemas.microsoft.com/office/drawing/2014/main" id="{CF6A17AB-3291-BA4E-B0A8-2BBFC2D60A0E}"/>
              </a:ext>
            </a:extLst>
          </p:cNvPr>
          <p:cNvPicPr>
            <a:picLocks noChangeAspect="1"/>
          </p:cNvPicPr>
          <p:nvPr/>
        </p:nvPicPr>
        <p:blipFill rotWithShape="1">
          <a:blip r:embed="rId2"/>
          <a:srcRect l="1081" r="21105"/>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5" name="Tijdelijke aanduiding voor inhoud 4" descr="Afbeelding met natuur, zonsondergang&#10;&#10;Automatisch gegenereerde beschrijving">
            <a:extLst>
              <a:ext uri="{FF2B5EF4-FFF2-40B4-BE49-F238E27FC236}">
                <a16:creationId xmlns:a16="http://schemas.microsoft.com/office/drawing/2014/main" id="{972D4C90-38D3-4844-8C8A-5C664CC3CC6C}"/>
              </a:ext>
            </a:extLst>
          </p:cNvPr>
          <p:cNvPicPr>
            <a:picLocks noChangeAspect="1"/>
          </p:cNvPicPr>
          <p:nvPr/>
        </p:nvPicPr>
        <p:blipFill rotWithShape="1">
          <a:blip r:embed="rId3"/>
          <a:srcRect l="9581" r="6846" b="-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4147122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B4F7F75-AEB9-0B45-844A-047C59C5D56F}"/>
              </a:ext>
            </a:extLst>
          </p:cNvPr>
          <p:cNvSpPr>
            <a:spLocks noGrp="1"/>
          </p:cNvSpPr>
          <p:nvPr>
            <p:ph type="title"/>
          </p:nvPr>
        </p:nvSpPr>
        <p:spPr>
          <a:xfrm>
            <a:off x="838200" y="365125"/>
            <a:ext cx="10515600" cy="1325563"/>
          </a:xfrm>
        </p:spPr>
        <p:txBody>
          <a:bodyPr>
            <a:normAutofit/>
          </a:bodyPr>
          <a:lstStyle/>
          <a:p>
            <a:r>
              <a:rPr lang="nl-NL" sz="5400"/>
              <a:t>Rollen ADL</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3B90A59D-24FF-5745-8A1E-2B64F5335C1E}"/>
              </a:ext>
            </a:extLst>
          </p:cNvPr>
          <p:cNvSpPr>
            <a:spLocks noGrp="1"/>
          </p:cNvSpPr>
          <p:nvPr>
            <p:ph idx="1"/>
          </p:nvPr>
        </p:nvSpPr>
        <p:spPr>
          <a:xfrm>
            <a:off x="838200" y="1929384"/>
            <a:ext cx="10515600" cy="4251960"/>
          </a:xfrm>
        </p:spPr>
        <p:txBody>
          <a:bodyPr>
            <a:normAutofit/>
          </a:bodyPr>
          <a:lstStyle/>
          <a:p>
            <a:pPr fontAlgn="base"/>
            <a:r>
              <a:rPr lang="nl-NL" sz="1400" b="1"/>
              <a:t>Creatieve denker</a:t>
            </a:r>
            <a:r>
              <a:rPr lang="nl-NL" sz="1400"/>
              <a:t> </a:t>
            </a:r>
          </a:p>
          <a:p>
            <a:pPr marL="0" indent="0" fontAlgn="base">
              <a:buNone/>
            </a:pPr>
            <a:r>
              <a:rPr lang="nl-NL" sz="1400"/>
              <a:t>De creatieve denker bruist van de ideeën. Hij haalt zijn inspiratie uit een veelheid van bronnen, ideeën en situaties. De creatieve denker legt verbanden tussen verschillende inspiratiebronnen en komt zo tot nieuwe ideeën die waarden toevoegen. Hij gebruikt zijn brede oriëntatie om deze ideeën vorm te geven en tot vernieuwende integrale oplossingen of aanpak te komen en anderen te weten enthousiasmeren. </a:t>
            </a:r>
          </a:p>
          <a:p>
            <a:pPr marL="0" indent="0" fontAlgn="base">
              <a:buNone/>
            </a:pPr>
            <a:endParaRPr lang="nl-NL" sz="1400"/>
          </a:p>
          <a:p>
            <a:pPr fontAlgn="base"/>
            <a:r>
              <a:rPr lang="nl-NL" sz="1400" b="1"/>
              <a:t>Kritische onderzoeker</a:t>
            </a:r>
            <a:r>
              <a:rPr lang="nl-NL" sz="1400"/>
              <a:t> </a:t>
            </a:r>
          </a:p>
          <a:p>
            <a:pPr marL="0" indent="0" fontAlgn="base">
              <a:buNone/>
            </a:pPr>
            <a:r>
              <a:rPr lang="nl-NL" sz="1400"/>
              <a:t>De kritische onderzoeker zet zijn nieuwsgierigheid en onderzoekende houding in om een probleem of vraagstuk uit te zoeken met oog voor de verschillende invalshoeken. Hij verheldert voor zichzelf eerst zijn onderzoeksvraag, zodat hij de juiste bronnen kan gebruiken. Hij verzamelt doelgericht relevante informatie om een integraal beeld te krijgen. De kritische onderzoeker analyseert, legt verbanden en verwerkt de gevonden informatie. Zijn bevindingen en conclusies geeft hij onderbouwd weer in een rapport of presentatie. </a:t>
            </a:r>
          </a:p>
          <a:p>
            <a:pPr marL="0" indent="0" fontAlgn="base">
              <a:buNone/>
            </a:pPr>
            <a:endParaRPr lang="nl-NL" sz="1400"/>
          </a:p>
          <a:p>
            <a:pPr fontAlgn="base"/>
            <a:r>
              <a:rPr lang="nl-NL" sz="1400" b="1"/>
              <a:t>Betrokken wereldverbeteraar</a:t>
            </a:r>
            <a:r>
              <a:rPr lang="nl-NL" sz="1400"/>
              <a:t> </a:t>
            </a:r>
          </a:p>
          <a:p>
            <a:pPr marL="0" indent="0" fontAlgn="base">
              <a:buNone/>
            </a:pPr>
            <a:r>
              <a:rPr lang="nl-NL" sz="1400"/>
              <a:t>De betrokken wereldverbeteraar houdt zich actief bezig met ontwikkelingen in de wereld. Hij vormt zichzelf actief een mening over de maatschappelijke en omgevings- ontwikkelingen door pro-actief met andere daarover te spreken. Daarbij heeft hij respect voor en ziet de waarde in van de mening en ideeën van andere mensen. De betrokken wereldverbeteraar heeft een groot verantwoordelijkheidsgevoel en draagt op zijn eigen wijze bij aan het in z’n geheel verbeteren van de maatschappij en leefomgeving. Kansen en uitdagingen hierin grijpt hij aan om te komen tot een volhoudbare verbetering. </a:t>
            </a:r>
          </a:p>
          <a:p>
            <a:endParaRPr lang="nl-NL" sz="1400"/>
          </a:p>
        </p:txBody>
      </p:sp>
    </p:spTree>
    <p:extLst>
      <p:ext uri="{BB962C8B-B14F-4D97-AF65-F5344CB8AC3E}">
        <p14:creationId xmlns:p14="http://schemas.microsoft.com/office/powerpoint/2010/main" val="547444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694B345-2E42-3041-82FD-529F2D7A06A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a:t>Je kunt het niet in  je eendje! </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hoek 2">
            <a:extLst>
              <a:ext uri="{FF2B5EF4-FFF2-40B4-BE49-F238E27FC236}">
                <a16:creationId xmlns:a16="http://schemas.microsoft.com/office/drawing/2014/main" id="{4599C84A-91AA-FE4D-A662-9B1D2C4BF3F9}"/>
              </a:ext>
            </a:extLst>
          </p:cNvPr>
          <p:cNvSpPr/>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hlinkClick r:id="rId3"/>
              </a:rPr>
              <a:t>https://youtu.be</a:t>
            </a:r>
            <a:r>
              <a:rPr lang="en-US" sz="2200">
                <a:hlinkClick r:id="rId3"/>
              </a:rPr>
              <a:t>/kFThKXT0AYw</a:t>
            </a:r>
            <a:endParaRPr lang="en-US" sz="2200"/>
          </a:p>
          <a:p>
            <a:pPr indent="-228600">
              <a:lnSpc>
                <a:spcPct val="90000"/>
              </a:lnSpc>
              <a:spcAft>
                <a:spcPts val="600"/>
              </a:spcAft>
              <a:buFont typeface="Arial" panose="020B0604020202020204" pitchFamily="34" charset="0"/>
              <a:buChar char="•"/>
            </a:pPr>
            <a:endParaRPr lang="en-US" sz="2200"/>
          </a:p>
        </p:txBody>
      </p:sp>
      <p:pic>
        <p:nvPicPr>
          <p:cNvPr id="5" name="Tijdelijke aanduiding voor inhoud 4" descr="Afbeelding met buiten, trein, gras, spoor&#10;&#10;Automatisch gegenereerde beschrijving">
            <a:extLst>
              <a:ext uri="{FF2B5EF4-FFF2-40B4-BE49-F238E27FC236}">
                <a16:creationId xmlns:a16="http://schemas.microsoft.com/office/drawing/2014/main" id="{07021444-9D5D-DF41-ADE5-3231A56530A6}"/>
              </a:ext>
            </a:extLst>
          </p:cNvPr>
          <p:cNvPicPr>
            <a:picLocks noGrp="1" noChangeAspect="1"/>
          </p:cNvPicPr>
          <p:nvPr>
            <p:ph idx="1"/>
          </p:nvPr>
        </p:nvPicPr>
        <p:blipFill rotWithShape="1">
          <a:blip r:embed="rId4"/>
          <a:srcRect l="16662" r="166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6932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B2665D2-474E-7847-A44C-C25EA730BB4C}"/>
              </a:ext>
            </a:extLst>
          </p:cNvPr>
          <p:cNvSpPr>
            <a:spLocks noGrp="1"/>
          </p:cNvSpPr>
          <p:nvPr>
            <p:ph type="title"/>
          </p:nvPr>
        </p:nvSpPr>
        <p:spPr>
          <a:xfrm>
            <a:off x="838200" y="365125"/>
            <a:ext cx="10515600" cy="1325563"/>
          </a:xfrm>
        </p:spPr>
        <p:txBody>
          <a:bodyPr>
            <a:normAutofit/>
          </a:bodyPr>
          <a:lstStyle/>
          <a:p>
            <a:r>
              <a:rPr lang="nl-NL" sz="5400"/>
              <a:t>Rollen ADL</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B09A938F-887B-C248-A436-A0E903B12C33}"/>
              </a:ext>
            </a:extLst>
          </p:cNvPr>
          <p:cNvSpPr>
            <a:spLocks noGrp="1"/>
          </p:cNvSpPr>
          <p:nvPr>
            <p:ph idx="1"/>
          </p:nvPr>
        </p:nvSpPr>
        <p:spPr>
          <a:xfrm>
            <a:off x="838200" y="1929384"/>
            <a:ext cx="10515600" cy="4251960"/>
          </a:xfrm>
        </p:spPr>
        <p:txBody>
          <a:bodyPr>
            <a:normAutofit/>
          </a:bodyPr>
          <a:lstStyle/>
          <a:p>
            <a:pPr fontAlgn="base"/>
            <a:r>
              <a:rPr lang="nl-NL" sz="1200" b="1"/>
              <a:t>Waarde creërende ondernemer</a:t>
            </a:r>
            <a:r>
              <a:rPr lang="nl-NL" sz="1200"/>
              <a:t> </a:t>
            </a:r>
          </a:p>
          <a:p>
            <a:pPr marL="0" indent="0" fontAlgn="base">
              <a:buNone/>
            </a:pPr>
            <a:r>
              <a:rPr lang="nl-NL" sz="1200"/>
              <a:t>De waarde creërende ondernemer heeft lef, is eigenzinnig en gaat steeds actief op zoek naar kansen en mogelijkheden in de markt. Hij neemt de behoeften en verwachtingen van zijn klanten én de toegevoegde waarde voor de maatschappij en omgeving als uitgangspunt. De waarde creërende ondernemer neemt initiatieven om de kansen en mogelijkheden die zich voordoen om te zetten in zakelijke activiteiten. Hij is daarbij in staat om de balans te vinden tussen </a:t>
            </a:r>
            <a:r>
              <a:rPr lang="nl-NL" sz="1200" i="1"/>
              <a:t>People, Planet </a:t>
            </a:r>
            <a:r>
              <a:rPr lang="nl-NL" sz="1200"/>
              <a:t>en </a:t>
            </a:r>
            <a:r>
              <a:rPr lang="nl-NL" sz="1200" i="1"/>
              <a:t>Profit. </a:t>
            </a:r>
            <a:r>
              <a:rPr lang="nl-NL" sz="1200"/>
              <a:t> </a:t>
            </a:r>
          </a:p>
          <a:p>
            <a:pPr marL="0" indent="0" fontAlgn="base">
              <a:buNone/>
            </a:pPr>
            <a:endParaRPr lang="nl-NL" sz="1200"/>
          </a:p>
          <a:p>
            <a:pPr fontAlgn="base"/>
            <a:r>
              <a:rPr lang="nl-NL" sz="1200" b="1"/>
              <a:t>Empathische verbinder</a:t>
            </a:r>
            <a:r>
              <a:rPr lang="nl-NL" sz="1200"/>
              <a:t> </a:t>
            </a:r>
          </a:p>
          <a:p>
            <a:pPr marL="0" indent="0" fontAlgn="base">
              <a:buNone/>
            </a:pPr>
            <a:r>
              <a:rPr lang="nl-NL" sz="1200"/>
              <a:t>De empathische verbinder heeft een sterk inlevingsvermogen in de ander. Hij zorgt voor een veilig klimaat waarbij de ander gehoord en geaccepteerd wordt. Hij controleert aannames en probeert in te spelen op gedachten, gevoelens, standpunten en/of situaties van anderen om onbegrip te voorkomen of weg te nemen en draagvlak te creëren. Hij is in staat emotionele signalen te ontvangen en te verwerken tot oplossingen voor uitdagingen waarbij recht wordt gedaan aan verschillende belangen.  </a:t>
            </a:r>
          </a:p>
          <a:p>
            <a:pPr marL="0" indent="0" fontAlgn="base">
              <a:buNone/>
            </a:pPr>
            <a:endParaRPr lang="nl-NL" sz="1200"/>
          </a:p>
          <a:p>
            <a:pPr fontAlgn="base"/>
            <a:r>
              <a:rPr lang="nl-NL" sz="1200" b="1"/>
              <a:t>Netwerkende co-creator </a:t>
            </a:r>
            <a:r>
              <a:rPr lang="nl-NL" sz="1200"/>
              <a:t> </a:t>
            </a:r>
          </a:p>
          <a:p>
            <a:pPr marL="0" indent="0" fontAlgn="base">
              <a:buNone/>
            </a:pPr>
            <a:r>
              <a:rPr lang="nl-NL" sz="1200"/>
              <a:t>De netwerkende co-creator bouwt en onderhoudt uiteenlopende (werk)relaties en zoekt actief de samenwerking met anderen. Gelijkwaardigheid, wederkerigheid, openheid en vertrouwen staat hierbij centraal. In gezamenlijke opdrachten of projecten weet hij zijn eigen kwaliteiten, die van zijn groepsgenoten en van externe partijen te versterken. Hij is communicatief vaardig en beschikt over de nodige tact, zodat in afstemming met elkaar het gezamenlijke doel wordt bereikt. Daarbij toont hij eigenaarschap voor zijn aandeel in het geheel. De netwerkende co-creator kan goed luisteren en gebruikt feedback om van te leren.  </a:t>
            </a:r>
          </a:p>
          <a:p>
            <a:pPr marL="0" indent="0" fontAlgn="base">
              <a:buNone/>
            </a:pPr>
            <a:endParaRPr lang="nl-NL" sz="1200"/>
          </a:p>
          <a:p>
            <a:endParaRPr lang="nl-NL" sz="1200"/>
          </a:p>
        </p:txBody>
      </p:sp>
    </p:spTree>
    <p:extLst>
      <p:ext uri="{BB962C8B-B14F-4D97-AF65-F5344CB8AC3E}">
        <p14:creationId xmlns:p14="http://schemas.microsoft.com/office/powerpoint/2010/main" val="573132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a:ln>
                  <a:noFill/>
                </a:ln>
                <a:solidFill>
                  <a:srgbClr val="232572"/>
                </a:solidFill>
                <a:effectLst/>
                <a:uLnTx/>
                <a:uFillTx/>
                <a:latin typeface="Arial" panose="020B0604020202020204" pitchFamily="34" charset="0"/>
                <a:ea typeface="+mj-ea"/>
                <a:cs typeface="Arial" panose="020B0604020202020204" pitchFamily="34" charset="0"/>
              </a:rPr>
              <a:t>Groepen</a:t>
            </a:r>
            <a:endParaRPr kumimoji="0" lang="nl-NL" sz="4400" b="0" i="0" u="none" strike="noStrike" kern="1200" cap="none" spc="0" normalizeH="0" baseline="0" noProof="0" dirty="0">
              <a:ln>
                <a:noFill/>
              </a:ln>
              <a:solidFill>
                <a:srgbClr val="232572"/>
              </a:solidFill>
              <a:effectLst/>
              <a:uLnTx/>
              <a:uFillTx/>
              <a:latin typeface="Arial" panose="020B0604020202020204" pitchFamily="34" charset="0"/>
              <a:ea typeface="+mj-ea"/>
              <a:cs typeface="Arial" panose="020B0604020202020204" pitchFamily="34" charset="0"/>
            </a:endParaRPr>
          </a:p>
        </p:txBody>
      </p:sp>
      <p:pic>
        <p:nvPicPr>
          <p:cNvPr id="21" name="Afbeelding 20">
            <a:extLst>
              <a:ext uri="{FF2B5EF4-FFF2-40B4-BE49-F238E27FC236}">
                <a16:creationId xmlns:a16="http://schemas.microsoft.com/office/drawing/2014/main" id="{350B59D5-2275-42CB-929B-D2EC591C8E54}"/>
              </a:ext>
            </a:extLst>
          </p:cNvPr>
          <p:cNvPicPr>
            <a:picLocks noChangeAspect="1"/>
          </p:cNvPicPr>
          <p:nvPr/>
        </p:nvPicPr>
        <p:blipFill>
          <a:blip r:embed="rId3"/>
          <a:stretch>
            <a:fillRect/>
          </a:stretch>
        </p:blipFill>
        <p:spPr>
          <a:xfrm>
            <a:off x="339479" y="1404006"/>
            <a:ext cx="3513430" cy="3902994"/>
          </a:xfrm>
          <a:prstGeom prst="rect">
            <a:avLst/>
          </a:prstGeom>
        </p:spPr>
      </p:pic>
      <p:pic>
        <p:nvPicPr>
          <p:cNvPr id="23" name="Afbeelding 22">
            <a:extLst>
              <a:ext uri="{FF2B5EF4-FFF2-40B4-BE49-F238E27FC236}">
                <a16:creationId xmlns:a16="http://schemas.microsoft.com/office/drawing/2014/main" id="{A6AA9D1F-0213-45F9-BFD9-336EC8BB50E9}"/>
              </a:ext>
            </a:extLst>
          </p:cNvPr>
          <p:cNvPicPr>
            <a:picLocks noChangeAspect="1"/>
          </p:cNvPicPr>
          <p:nvPr/>
        </p:nvPicPr>
        <p:blipFill>
          <a:blip r:embed="rId4"/>
          <a:stretch>
            <a:fillRect/>
          </a:stretch>
        </p:blipFill>
        <p:spPr>
          <a:xfrm>
            <a:off x="339480" y="5307000"/>
            <a:ext cx="3513430" cy="1185875"/>
          </a:xfrm>
          <a:prstGeom prst="rect">
            <a:avLst/>
          </a:prstGeom>
        </p:spPr>
      </p:pic>
      <p:pic>
        <p:nvPicPr>
          <p:cNvPr id="25" name="Afbeelding 24">
            <a:extLst>
              <a:ext uri="{FF2B5EF4-FFF2-40B4-BE49-F238E27FC236}">
                <a16:creationId xmlns:a16="http://schemas.microsoft.com/office/drawing/2014/main" id="{17CCEDB3-DD94-4F9A-A3B4-C101FE709013}"/>
              </a:ext>
            </a:extLst>
          </p:cNvPr>
          <p:cNvPicPr>
            <a:picLocks noChangeAspect="1"/>
          </p:cNvPicPr>
          <p:nvPr/>
        </p:nvPicPr>
        <p:blipFill>
          <a:blip r:embed="rId5"/>
          <a:stretch>
            <a:fillRect/>
          </a:stretch>
        </p:blipFill>
        <p:spPr>
          <a:xfrm>
            <a:off x="3977196" y="1383435"/>
            <a:ext cx="3444536" cy="1784431"/>
          </a:xfrm>
          <a:prstGeom prst="rect">
            <a:avLst/>
          </a:prstGeom>
        </p:spPr>
      </p:pic>
      <p:pic>
        <p:nvPicPr>
          <p:cNvPr id="30" name="Afbeelding 29">
            <a:extLst>
              <a:ext uri="{FF2B5EF4-FFF2-40B4-BE49-F238E27FC236}">
                <a16:creationId xmlns:a16="http://schemas.microsoft.com/office/drawing/2014/main" id="{FFA418B8-81DF-4840-95F3-4C41880A3AEC}"/>
              </a:ext>
            </a:extLst>
          </p:cNvPr>
          <p:cNvPicPr>
            <a:picLocks noChangeAspect="1"/>
          </p:cNvPicPr>
          <p:nvPr/>
        </p:nvPicPr>
        <p:blipFill>
          <a:blip r:embed="rId5"/>
          <a:stretch>
            <a:fillRect/>
          </a:stretch>
        </p:blipFill>
        <p:spPr>
          <a:xfrm>
            <a:off x="7673081" y="1383434"/>
            <a:ext cx="3444536" cy="1784431"/>
          </a:xfrm>
          <a:prstGeom prst="rect">
            <a:avLst/>
          </a:prstGeom>
        </p:spPr>
      </p:pic>
      <p:pic>
        <p:nvPicPr>
          <p:cNvPr id="32" name="Afbeelding 31">
            <a:extLst>
              <a:ext uri="{FF2B5EF4-FFF2-40B4-BE49-F238E27FC236}">
                <a16:creationId xmlns:a16="http://schemas.microsoft.com/office/drawing/2014/main" id="{8A056AF9-28B3-46B0-8861-B99099E9ABBA}"/>
              </a:ext>
            </a:extLst>
          </p:cNvPr>
          <p:cNvPicPr>
            <a:picLocks noChangeAspect="1"/>
          </p:cNvPicPr>
          <p:nvPr/>
        </p:nvPicPr>
        <p:blipFill>
          <a:blip r:embed="rId6"/>
          <a:stretch>
            <a:fillRect/>
          </a:stretch>
        </p:blipFill>
        <p:spPr>
          <a:xfrm>
            <a:off x="8280117" y="3162560"/>
            <a:ext cx="2837500" cy="2361080"/>
          </a:xfrm>
          <a:prstGeom prst="rect">
            <a:avLst/>
          </a:prstGeom>
        </p:spPr>
      </p:pic>
      <p:pic>
        <p:nvPicPr>
          <p:cNvPr id="34" name="Afbeelding 33">
            <a:extLst>
              <a:ext uri="{FF2B5EF4-FFF2-40B4-BE49-F238E27FC236}">
                <a16:creationId xmlns:a16="http://schemas.microsoft.com/office/drawing/2014/main" id="{83CBC24A-FB93-45C8-8D4D-AB609F675DDA}"/>
              </a:ext>
            </a:extLst>
          </p:cNvPr>
          <p:cNvPicPr>
            <a:picLocks noChangeAspect="1"/>
          </p:cNvPicPr>
          <p:nvPr/>
        </p:nvPicPr>
        <p:blipFill>
          <a:blip r:embed="rId7"/>
          <a:stretch>
            <a:fillRect/>
          </a:stretch>
        </p:blipFill>
        <p:spPr>
          <a:xfrm>
            <a:off x="4572000" y="3241739"/>
            <a:ext cx="2849732" cy="669687"/>
          </a:xfrm>
          <a:prstGeom prst="rect">
            <a:avLst/>
          </a:prstGeom>
        </p:spPr>
      </p:pic>
      <p:pic>
        <p:nvPicPr>
          <p:cNvPr id="2" name="Afbeelding 1">
            <a:extLst>
              <a:ext uri="{FF2B5EF4-FFF2-40B4-BE49-F238E27FC236}">
                <a16:creationId xmlns:a16="http://schemas.microsoft.com/office/drawing/2014/main" id="{18879D79-FA4C-4526-82DA-7E7E1A74757E}"/>
              </a:ext>
            </a:extLst>
          </p:cNvPr>
          <p:cNvPicPr>
            <a:picLocks noChangeAspect="1"/>
          </p:cNvPicPr>
          <p:nvPr/>
        </p:nvPicPr>
        <p:blipFill>
          <a:blip r:embed="rId8"/>
          <a:stretch>
            <a:fillRect/>
          </a:stretch>
        </p:blipFill>
        <p:spPr>
          <a:xfrm>
            <a:off x="4572000" y="4068255"/>
            <a:ext cx="2850368" cy="2030887"/>
          </a:xfrm>
          <a:prstGeom prst="rect">
            <a:avLst/>
          </a:prstGeom>
        </p:spPr>
      </p:pic>
    </p:spTree>
    <p:extLst>
      <p:ext uri="{BB962C8B-B14F-4D97-AF65-F5344CB8AC3E}">
        <p14:creationId xmlns:p14="http://schemas.microsoft.com/office/powerpoint/2010/main" val="164699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DF8D2B6B-9F30-E94F-B4B4-D482355DF3A3}"/>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sz="4100" kern="1200">
                <a:solidFill>
                  <a:schemeClr val="tx1"/>
                </a:solidFill>
                <a:latin typeface="+mj-lt"/>
                <a:ea typeface="+mj-ea"/>
                <a:cs typeface="+mj-cs"/>
              </a:rPr>
              <a:t>Wat ga jij doen voor het resultaat en de samenwerking?</a:t>
            </a:r>
          </a:p>
        </p:txBody>
      </p:sp>
      <p:pic>
        <p:nvPicPr>
          <p:cNvPr id="7" name="Tijdelijke aanduiding voor inhoud 6" descr="Afbeelding met tekening&#10;&#10;Automatisch gegenereerde beschrijving">
            <a:extLst>
              <a:ext uri="{FF2B5EF4-FFF2-40B4-BE49-F238E27FC236}">
                <a16:creationId xmlns:a16="http://schemas.microsoft.com/office/drawing/2014/main" id="{F546102D-F350-C041-91E9-B72154FD68D9}"/>
              </a:ext>
            </a:extLst>
          </p:cNvPr>
          <p:cNvPicPr>
            <a:picLocks noGrp="1" noChangeAspect="1"/>
          </p:cNvPicPr>
          <p:nvPr>
            <p:ph idx="1"/>
          </p:nvPr>
        </p:nvPicPr>
        <p:blipFill>
          <a:blip r:embed="rId2"/>
          <a:stretch>
            <a:fillRect/>
          </a:stretch>
        </p:blipFill>
        <p:spPr>
          <a:xfrm>
            <a:off x="6863329" y="578738"/>
            <a:ext cx="3773492" cy="5670549"/>
          </a:xfrm>
          <a:prstGeom prst="rect">
            <a:avLst/>
          </a:prstGeom>
        </p:spPr>
      </p:pic>
    </p:spTree>
    <p:extLst>
      <p:ext uri="{BB962C8B-B14F-4D97-AF65-F5344CB8AC3E}">
        <p14:creationId xmlns:p14="http://schemas.microsoft.com/office/powerpoint/2010/main" val="1405025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Rectangle 3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Rectangle 3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42" name="Freeform: Shape 4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 name="Content Placeholder 10">
            <a:extLst>
              <a:ext uri="{FF2B5EF4-FFF2-40B4-BE49-F238E27FC236}">
                <a16:creationId xmlns:a16="http://schemas.microsoft.com/office/drawing/2014/main" id="{07198EF1-BBED-4725-8D33-70A76ED8A58B}"/>
              </a:ext>
            </a:extLst>
          </p:cNvPr>
          <p:cNvSpPr>
            <a:spLocks noGrp="1"/>
          </p:cNvSpPr>
          <p:nvPr>
            <p:ph idx="1"/>
          </p:nvPr>
        </p:nvSpPr>
        <p:spPr>
          <a:xfrm>
            <a:off x="4439633" y="4518923"/>
            <a:ext cx="3312734" cy="1141851"/>
          </a:xfrm>
          <a:noFill/>
        </p:spPr>
        <p:txBody>
          <a:bodyPr vert="horz" lIns="91440" tIns="45720" rIns="91440" bIns="45720" rtlCol="0">
            <a:normAutofit/>
          </a:bodyPr>
          <a:lstStyle/>
          <a:p>
            <a:pPr marL="0" indent="0" algn="ctr">
              <a:buNone/>
            </a:pPr>
            <a:r>
              <a:rPr lang="en-US" sz="2000" kern="1200">
                <a:solidFill>
                  <a:srgbClr val="080808"/>
                </a:solidFill>
                <a:latin typeface="+mn-lt"/>
                <a:ea typeface="+mn-ea"/>
                <a:cs typeface="+mn-cs"/>
              </a:rPr>
              <a:t>Vul deel 1 in van het document.</a:t>
            </a:r>
          </a:p>
        </p:txBody>
      </p:sp>
      <p:sp>
        <p:nvSpPr>
          <p:cNvPr id="2" name="Titel 1">
            <a:extLst>
              <a:ext uri="{FF2B5EF4-FFF2-40B4-BE49-F238E27FC236}">
                <a16:creationId xmlns:a16="http://schemas.microsoft.com/office/drawing/2014/main" id="{89F50062-AF25-EB4D-A88A-957BE8617EE8}"/>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a:solidFill>
                  <a:srgbClr val="080808"/>
                </a:solidFill>
                <a:latin typeface="+mj-lt"/>
                <a:ea typeface="+mj-ea"/>
                <a:cs typeface="+mj-cs"/>
              </a:rPr>
              <a:t>Document verantwoording</a:t>
            </a:r>
          </a:p>
        </p:txBody>
      </p:sp>
      <p:sp>
        <p:nvSpPr>
          <p:cNvPr id="46" name="Freeform: Shape 4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Rectangle 4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32721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7F4212E-6BD4-EA4A-87FF-17B07732A45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kern="1200">
                <a:latin typeface="+mj-lt"/>
                <a:ea typeface="+mj-ea"/>
                <a:cs typeface="+mj-cs"/>
              </a:rPr>
              <a:t>Heldere afspraken maken met elkaar</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jdelijke aanduiding voor inhoud 6">
            <a:extLst>
              <a:ext uri="{FF2B5EF4-FFF2-40B4-BE49-F238E27FC236}">
                <a16:creationId xmlns:a16="http://schemas.microsoft.com/office/drawing/2014/main" id="{191A7B17-2DFD-9D4E-BB76-36E5BAEED9A6}"/>
              </a:ext>
            </a:extLst>
          </p:cNvPr>
          <p:cNvSpPr>
            <a:spLocks noGrp="1"/>
          </p:cNvSpPr>
          <p:nvPr>
            <p:ph idx="1"/>
          </p:nvPr>
        </p:nvSpPr>
        <p:spPr>
          <a:xfrm>
            <a:off x="640080" y="2872899"/>
            <a:ext cx="4243589" cy="3320668"/>
          </a:xfrm>
        </p:spPr>
        <p:txBody>
          <a:bodyPr>
            <a:normAutofit/>
          </a:bodyPr>
          <a:lstStyle/>
          <a:p>
            <a:pPr marL="0" indent="0">
              <a:buNone/>
            </a:pPr>
            <a:endParaRPr lang="nl-NL" sz="1500" dirty="0"/>
          </a:p>
          <a:p>
            <a:pPr marL="0" indent="0">
              <a:buNone/>
            </a:pPr>
            <a:endParaRPr lang="nl-NL" sz="1500" dirty="0"/>
          </a:p>
          <a:p>
            <a:pPr marL="0" indent="0">
              <a:buNone/>
            </a:pPr>
            <a:r>
              <a:rPr lang="nl-NL" sz="1500" dirty="0"/>
              <a:t>Basis van Samenwerking	</a:t>
            </a:r>
          </a:p>
          <a:p>
            <a:pPr marL="0" indent="0">
              <a:buNone/>
            </a:pPr>
            <a:r>
              <a:rPr lang="nl-NL" sz="1500" dirty="0"/>
              <a:t>Regels over de aanwezigheid	</a:t>
            </a:r>
          </a:p>
          <a:p>
            <a:pPr marL="0" indent="0">
              <a:buNone/>
            </a:pPr>
            <a:r>
              <a:rPr lang="nl-NL" sz="1500" dirty="0"/>
              <a:t>Regels over vergaderingen	</a:t>
            </a:r>
          </a:p>
          <a:p>
            <a:pPr marL="0" indent="0">
              <a:buNone/>
            </a:pPr>
            <a:r>
              <a:rPr lang="nl-NL" sz="1500" dirty="0"/>
              <a:t>Regels over deadlines</a:t>
            </a:r>
          </a:p>
          <a:p>
            <a:pPr marL="0" indent="0">
              <a:buNone/>
            </a:pPr>
            <a:r>
              <a:rPr lang="nl-NL" sz="1500" dirty="0"/>
              <a:t>Consequenties	</a:t>
            </a:r>
          </a:p>
          <a:p>
            <a:pPr marL="0" indent="0">
              <a:buNone/>
            </a:pPr>
            <a:r>
              <a:rPr lang="nl-NL" sz="1500" dirty="0"/>
              <a:t>Verwachtingen groepsleden	</a:t>
            </a:r>
          </a:p>
          <a:p>
            <a:pPr marL="0" indent="0">
              <a:buNone/>
            </a:pPr>
            <a:r>
              <a:rPr lang="nl-NL" sz="1500" dirty="0"/>
              <a:t>Verslaglegging	</a:t>
            </a:r>
          </a:p>
          <a:p>
            <a:endParaRPr lang="nl-NL" sz="1500" dirty="0"/>
          </a:p>
          <a:p>
            <a:pPr marL="0" indent="0">
              <a:buNone/>
            </a:pPr>
            <a:endParaRPr lang="nl-NL" sz="1500" dirty="0"/>
          </a:p>
          <a:p>
            <a:endParaRPr lang="nl-NL" sz="1500" dirty="0"/>
          </a:p>
          <a:p>
            <a:endParaRPr lang="nl-NL" sz="1500" dirty="0"/>
          </a:p>
        </p:txBody>
      </p:sp>
      <p:pic>
        <p:nvPicPr>
          <p:cNvPr id="9" name="Afbeelding 8" descr="Kunst van metalen paperclips">
            <a:extLst>
              <a:ext uri="{FF2B5EF4-FFF2-40B4-BE49-F238E27FC236}">
                <a16:creationId xmlns:a16="http://schemas.microsoft.com/office/drawing/2014/main" id="{75CFEB16-3D1B-D545-AB79-B9415188EEDE}"/>
              </a:ext>
            </a:extLst>
          </p:cNvPr>
          <p:cNvPicPr>
            <a:picLocks noChangeAspect="1"/>
          </p:cNvPicPr>
          <p:nvPr/>
        </p:nvPicPr>
        <p:blipFill rotWithShape="1">
          <a:blip r:embed="rId2"/>
          <a:srcRect l="26018" r="1731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51246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el 5">
            <a:extLst>
              <a:ext uri="{FF2B5EF4-FFF2-40B4-BE49-F238E27FC236}">
                <a16:creationId xmlns:a16="http://schemas.microsoft.com/office/drawing/2014/main" id="{4239DD62-BD12-5A4F-86AE-4D6FDDD51BB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1700" kern="1200">
                <a:solidFill>
                  <a:srgbClr val="FFFFFF"/>
                </a:solidFill>
                <a:latin typeface="+mj-lt"/>
                <a:ea typeface="+mj-ea"/>
                <a:cs typeface="+mj-cs"/>
              </a:rPr>
              <a:t>Aansluitend op het samenwerkingsdocument</a:t>
            </a:r>
          </a:p>
        </p:txBody>
      </p:sp>
      <p:pic>
        <p:nvPicPr>
          <p:cNvPr id="5" name="Tijdelijke aanduiding voor inhoud 4">
            <a:extLst>
              <a:ext uri="{FF2B5EF4-FFF2-40B4-BE49-F238E27FC236}">
                <a16:creationId xmlns:a16="http://schemas.microsoft.com/office/drawing/2014/main" id="{038C8F6B-B8C5-7145-A29E-9F79600C83C8}"/>
              </a:ext>
            </a:extLst>
          </p:cNvPr>
          <p:cNvPicPr>
            <a:picLocks noGrp="1" noChangeAspect="1"/>
          </p:cNvPicPr>
          <p:nvPr>
            <p:ph idx="1"/>
          </p:nvPr>
        </p:nvPicPr>
        <p:blipFill>
          <a:blip r:embed="rId2"/>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764182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40AF47-9591-1D4A-8443-2630166EB88D}"/>
              </a:ext>
            </a:extLst>
          </p:cNvPr>
          <p:cNvSpPr>
            <a:spLocks noGrp="1"/>
          </p:cNvSpPr>
          <p:nvPr>
            <p:ph type="title"/>
          </p:nvPr>
        </p:nvSpPr>
        <p:spPr>
          <a:xfrm>
            <a:off x="7774474" y="668656"/>
            <a:ext cx="3601719" cy="3793488"/>
          </a:xfrm>
          <a:noFill/>
        </p:spPr>
        <p:txBody>
          <a:bodyPr vert="horz" lIns="91440" tIns="45720" rIns="91440" bIns="45720" rtlCol="0" anchor="b">
            <a:normAutofit/>
          </a:bodyPr>
          <a:lstStyle/>
          <a:p>
            <a:r>
              <a:rPr lang="en-US" dirty="0" err="1"/>
              <a:t>Succesvol</a:t>
            </a:r>
            <a:r>
              <a:rPr lang="en-US" dirty="0"/>
              <a:t> of </a:t>
            </a:r>
            <a:r>
              <a:rPr lang="en-US" dirty="0" err="1"/>
              <a:t>niet</a:t>
            </a:r>
            <a:r>
              <a:rPr lang="en-US" dirty="0"/>
              <a:t> </a:t>
            </a:r>
            <a:r>
              <a:rPr lang="en-US" dirty="0" err="1"/>
              <a:t>succesvol</a:t>
            </a:r>
            <a:r>
              <a:rPr lang="en-US" dirty="0"/>
              <a:t> </a:t>
            </a:r>
            <a:r>
              <a:rPr lang="en-US" dirty="0" err="1"/>
              <a:t>samenwerken</a:t>
            </a:r>
            <a:r>
              <a:rPr lang="en-US" dirty="0"/>
              <a:t>!</a:t>
            </a:r>
            <a:br>
              <a:rPr lang="en-US" dirty="0"/>
            </a:br>
            <a:endParaRPr lang="en-US" dirty="0"/>
          </a:p>
        </p:txBody>
      </p:sp>
      <p:pic>
        <p:nvPicPr>
          <p:cNvPr id="13" name="Tijdelijke aanduiding voor inhoud 12" descr="Afbeelding met tekst, kaart&#10;&#10;Automatisch gegenereerde beschrijving">
            <a:extLst>
              <a:ext uri="{FF2B5EF4-FFF2-40B4-BE49-F238E27FC236}">
                <a16:creationId xmlns:a16="http://schemas.microsoft.com/office/drawing/2014/main" id="{7E21BD16-382E-D847-B039-864CB4829937}"/>
              </a:ext>
            </a:extLst>
          </p:cNvPr>
          <p:cNvPicPr>
            <a:picLocks noGrp="1" noChangeAspect="1"/>
          </p:cNvPicPr>
          <p:nvPr>
            <p:ph idx="1"/>
          </p:nvPr>
        </p:nvPicPr>
        <p:blipFill rotWithShape="1">
          <a:blip r:embed="rId3"/>
          <a:srcRect r="-1" b="2540"/>
          <a:stretch/>
        </p:blipFill>
        <p:spPr>
          <a:xfrm>
            <a:off x="815807" y="804672"/>
            <a:ext cx="5934456" cy="5248656"/>
          </a:xfrm>
          <a:prstGeom prst="rect">
            <a:avLst/>
          </a:prstGeom>
          <a:effectLst/>
        </p:spPr>
      </p:pic>
    </p:spTree>
    <p:extLst>
      <p:ext uri="{BB962C8B-B14F-4D97-AF65-F5344CB8AC3E}">
        <p14:creationId xmlns:p14="http://schemas.microsoft.com/office/powerpoint/2010/main" val="408059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8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descr="Afbeelding met schermafbeelding&#10;&#10;Automatisch gegenereerde beschrijving">
            <a:extLst>
              <a:ext uri="{FF2B5EF4-FFF2-40B4-BE49-F238E27FC236}">
                <a16:creationId xmlns:a16="http://schemas.microsoft.com/office/drawing/2014/main" id="{A1A2547B-3DF7-C047-B30B-34C3A8C64F35}"/>
              </a:ext>
            </a:extLst>
          </p:cNvPr>
          <p:cNvPicPr>
            <a:picLocks noGrp="1" noChangeAspect="1"/>
          </p:cNvPicPr>
          <p:nvPr>
            <p:ph idx="4294967295"/>
          </p:nvPr>
        </p:nvPicPr>
        <p:blipFill>
          <a:blip r:embed="rId2"/>
          <a:stretch>
            <a:fillRect/>
          </a:stretch>
        </p:blipFill>
        <p:spPr>
          <a:xfrm>
            <a:off x="2158851" y="643467"/>
            <a:ext cx="7874298" cy="5571066"/>
          </a:xfrm>
          <a:prstGeom prst="rect">
            <a:avLst/>
          </a:prstGeom>
        </p:spPr>
      </p:pic>
    </p:spTree>
    <p:extLst>
      <p:ext uri="{BB962C8B-B14F-4D97-AF65-F5344CB8AC3E}">
        <p14:creationId xmlns:p14="http://schemas.microsoft.com/office/powerpoint/2010/main" val="3063647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ADA9F5B-50FC-6743-BFD3-6C49483EAA2B}"/>
              </a:ext>
            </a:extLst>
          </p:cNvPr>
          <p:cNvPicPr>
            <a:picLocks noChangeAspect="1"/>
          </p:cNvPicPr>
          <p:nvPr/>
        </p:nvPicPr>
        <p:blipFill>
          <a:blip r:embed="rId2"/>
          <a:stretch>
            <a:fillRect/>
          </a:stretch>
        </p:blipFill>
        <p:spPr>
          <a:xfrm>
            <a:off x="2253885" y="643466"/>
            <a:ext cx="7684229" cy="5571067"/>
          </a:xfrm>
          <a:prstGeom prst="rect">
            <a:avLst/>
          </a:prstGeom>
        </p:spPr>
      </p:pic>
      <p:sp>
        <p:nvSpPr>
          <p:cNvPr id="3" name="Tijdelijke aanduiding voor inhoud 2">
            <a:extLst>
              <a:ext uri="{FF2B5EF4-FFF2-40B4-BE49-F238E27FC236}">
                <a16:creationId xmlns:a16="http://schemas.microsoft.com/office/drawing/2014/main" id="{7A4E3EE2-1C9F-F147-AD6F-B9697796799F}"/>
              </a:ext>
            </a:extLst>
          </p:cNvPr>
          <p:cNvSpPr>
            <a:spLocks noGrp="1"/>
          </p:cNvSpPr>
          <p:nvPr>
            <p:ph idx="4294967295"/>
          </p:nvPr>
        </p:nvSpPr>
        <p:spPr>
          <a:xfrm>
            <a:off x="0" y="2286000"/>
            <a:ext cx="3384550" cy="3844925"/>
          </a:xfrm>
        </p:spPr>
        <p:txBody>
          <a:bodyPr>
            <a:normAutofit/>
          </a:bodyPr>
          <a:lstStyle/>
          <a:p>
            <a:r>
              <a:rPr lang="nl-NL" sz="2000">
                <a:solidFill>
                  <a:schemeClr val="bg1">
                    <a:alpha val="60000"/>
                  </a:schemeClr>
                </a:solidFill>
              </a:rPr>
              <a:t>Heidi: Rood, geel, groen </a:t>
            </a:r>
          </a:p>
          <a:p>
            <a:r>
              <a:rPr lang="nl-NL" sz="2000">
                <a:solidFill>
                  <a:schemeClr val="bg1">
                    <a:alpha val="60000"/>
                  </a:schemeClr>
                </a:solidFill>
              </a:rPr>
              <a:t>Baudine: Rood</a:t>
            </a:r>
          </a:p>
          <a:p>
            <a:r>
              <a:rPr lang="nl-NL" sz="2000">
                <a:solidFill>
                  <a:schemeClr val="bg1">
                    <a:alpha val="60000"/>
                  </a:schemeClr>
                </a:solidFill>
              </a:rPr>
              <a:t>Danielle: Rood, geel</a:t>
            </a:r>
          </a:p>
          <a:p>
            <a:r>
              <a:rPr lang="nl-NL" sz="2000">
                <a:solidFill>
                  <a:schemeClr val="bg1">
                    <a:alpha val="60000"/>
                  </a:schemeClr>
                </a:solidFill>
              </a:rPr>
              <a:t>Ellis: Geel, groen</a:t>
            </a:r>
          </a:p>
          <a:p>
            <a:r>
              <a:rPr lang="nl-NL" sz="2000">
                <a:solidFill>
                  <a:schemeClr val="bg1">
                    <a:alpha val="60000"/>
                  </a:schemeClr>
                </a:solidFill>
              </a:rPr>
              <a:t>Anne: Groen</a:t>
            </a:r>
          </a:p>
          <a:p>
            <a:r>
              <a:rPr lang="nl-NL" sz="2000">
                <a:solidFill>
                  <a:schemeClr val="bg1">
                    <a:alpha val="60000"/>
                  </a:schemeClr>
                </a:solidFill>
              </a:rPr>
              <a:t>Angela: Geel, Rood</a:t>
            </a:r>
          </a:p>
          <a:p>
            <a:endParaRPr lang="nl-NL" sz="2000">
              <a:solidFill>
                <a:schemeClr val="bg1">
                  <a:alpha val="60000"/>
                </a:schemeClr>
              </a:solidFill>
            </a:endParaRPr>
          </a:p>
        </p:txBody>
      </p:sp>
    </p:spTree>
    <p:extLst>
      <p:ext uri="{BB962C8B-B14F-4D97-AF65-F5344CB8AC3E}">
        <p14:creationId xmlns:p14="http://schemas.microsoft.com/office/powerpoint/2010/main" val="2121589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9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Tijdelijke aanduiding voor inhoud 8" descr="Afbeelding met schermafbeelding, apparaat, voedsel, fruit&#10;&#10;Automatisch gegenereerde beschrijving">
            <a:extLst>
              <a:ext uri="{FF2B5EF4-FFF2-40B4-BE49-F238E27FC236}">
                <a16:creationId xmlns:a16="http://schemas.microsoft.com/office/drawing/2014/main" id="{D6522776-AE34-EB44-A61D-001891E39367}"/>
              </a:ext>
            </a:extLst>
          </p:cNvPr>
          <p:cNvPicPr>
            <a:picLocks noChangeAspect="1"/>
          </p:cNvPicPr>
          <p:nvPr/>
        </p:nvPicPr>
        <p:blipFill>
          <a:blip r:embed="rId3"/>
          <a:stretch>
            <a:fillRect/>
          </a:stretch>
        </p:blipFill>
        <p:spPr>
          <a:xfrm>
            <a:off x="643467" y="988992"/>
            <a:ext cx="10905066" cy="4880016"/>
          </a:xfrm>
          <a:prstGeom prst="rect">
            <a:avLst/>
          </a:prstGeom>
        </p:spPr>
      </p:pic>
    </p:spTree>
    <p:extLst>
      <p:ext uri="{BB962C8B-B14F-4D97-AF65-F5344CB8AC3E}">
        <p14:creationId xmlns:p14="http://schemas.microsoft.com/office/powerpoint/2010/main" val="2245754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9F3CC52A-2E4E-7C45-B1A4-24A0F95C0B29}"/>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Kernkwadranten</a:t>
            </a:r>
          </a:p>
        </p:txBody>
      </p:sp>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Tijdelijke aanduiding voor inhoud 7" descr="Afbeelding met schermafbeelding&#10;&#10;Automatisch gegenereerde beschrijving">
            <a:extLst>
              <a:ext uri="{FF2B5EF4-FFF2-40B4-BE49-F238E27FC236}">
                <a16:creationId xmlns:a16="http://schemas.microsoft.com/office/drawing/2014/main" id="{6CE4FD11-9177-F740-BD4C-2AA70151038A}"/>
              </a:ext>
            </a:extLst>
          </p:cNvPr>
          <p:cNvPicPr>
            <a:picLocks noGrp="1" noChangeAspect="1"/>
          </p:cNvPicPr>
          <p:nvPr>
            <p:ph sz="half" idx="1"/>
          </p:nvPr>
        </p:nvPicPr>
        <p:blipFill>
          <a:blip r:embed="rId3"/>
          <a:stretch>
            <a:fillRect/>
          </a:stretch>
        </p:blipFill>
        <p:spPr>
          <a:xfrm>
            <a:off x="331567" y="2441047"/>
            <a:ext cx="5455917" cy="3969179"/>
          </a:xfrm>
          <a:prstGeom prst="rect">
            <a:avLst/>
          </a:prstGeom>
        </p:spPr>
      </p:pic>
      <p:cxnSp>
        <p:nvCxnSpPr>
          <p:cNvPr id="19" name="Straight Connector 1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Tijdelijke aanduiding voor inhoud 9">
            <a:extLst>
              <a:ext uri="{FF2B5EF4-FFF2-40B4-BE49-F238E27FC236}">
                <a16:creationId xmlns:a16="http://schemas.microsoft.com/office/drawing/2014/main" id="{C22B1967-6220-4B45-8DB8-0F1774DFA440}"/>
              </a:ext>
            </a:extLst>
          </p:cNvPr>
          <p:cNvPicPr>
            <a:picLocks noGrp="1" noChangeAspect="1"/>
          </p:cNvPicPr>
          <p:nvPr>
            <p:ph sz="half" idx="2"/>
          </p:nvPr>
        </p:nvPicPr>
        <p:blipFill>
          <a:blip r:embed="rId4"/>
          <a:stretch>
            <a:fillRect/>
          </a:stretch>
        </p:blipFill>
        <p:spPr>
          <a:xfrm>
            <a:off x="6445073" y="2720662"/>
            <a:ext cx="5455917" cy="3409948"/>
          </a:xfrm>
          <a:prstGeom prst="rect">
            <a:avLst/>
          </a:prstGeom>
        </p:spPr>
      </p:pic>
    </p:spTree>
    <p:extLst>
      <p:ext uri="{BB962C8B-B14F-4D97-AF65-F5344CB8AC3E}">
        <p14:creationId xmlns:p14="http://schemas.microsoft.com/office/powerpoint/2010/main" val="1447301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afel&#10;&#10;Automatisch gegenereerde beschrijving">
            <a:extLst>
              <a:ext uri="{FF2B5EF4-FFF2-40B4-BE49-F238E27FC236}">
                <a16:creationId xmlns:a16="http://schemas.microsoft.com/office/drawing/2014/main" id="{9845B772-24EF-9349-8D69-C710B0F72D78}"/>
              </a:ext>
            </a:extLst>
          </p:cNvPr>
          <p:cNvPicPr>
            <a:picLocks noGrp="1" noChangeAspect="1"/>
          </p:cNvPicPr>
          <p:nvPr>
            <p:ph idx="1"/>
          </p:nvPr>
        </p:nvPicPr>
        <p:blipFill>
          <a:blip r:embed="rId2"/>
          <a:stretch>
            <a:fillRect/>
          </a:stretch>
        </p:blipFill>
        <p:spPr>
          <a:xfrm>
            <a:off x="2966187" y="643466"/>
            <a:ext cx="6259625" cy="5571067"/>
          </a:xfrm>
          <a:prstGeom prst="rect">
            <a:avLst/>
          </a:prstGeom>
        </p:spPr>
      </p:pic>
    </p:spTree>
    <p:extLst>
      <p:ext uri="{BB962C8B-B14F-4D97-AF65-F5344CB8AC3E}">
        <p14:creationId xmlns:p14="http://schemas.microsoft.com/office/powerpoint/2010/main" val="238077801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TotalTime>
  <Words>1394</Words>
  <Application>Microsoft Macintosh PowerPoint</Application>
  <PresentationFormat>Breedbeeld</PresentationFormat>
  <Paragraphs>118</Paragraphs>
  <Slides>35</Slides>
  <Notes>12</Notes>
  <HiddenSlides>0</HiddenSlides>
  <MMClips>5</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35</vt:i4>
      </vt:variant>
    </vt:vector>
  </HeadingPairs>
  <TitlesOfParts>
    <vt:vector size="39" baseType="lpstr">
      <vt:lpstr>Arial</vt:lpstr>
      <vt:lpstr>Calibri</vt:lpstr>
      <vt:lpstr>Calibri Light</vt:lpstr>
      <vt:lpstr>Kantoorthema</vt:lpstr>
      <vt:lpstr>Samen aan de slag!</vt:lpstr>
      <vt:lpstr>Leerdoelen vandaag</vt:lpstr>
      <vt:lpstr>Je kunt het niet in  je eendje! </vt:lpstr>
      <vt:lpstr>Succesvol of niet succesvol samenwerken! </vt:lpstr>
      <vt:lpstr>PowerPoint-presentatie</vt:lpstr>
      <vt:lpstr>PowerPoint-presentatie</vt:lpstr>
      <vt:lpstr>PowerPoint-presentatie</vt:lpstr>
      <vt:lpstr>Kernkwadranten</vt:lpstr>
      <vt:lpstr>PowerPoint-presentatie</vt:lpstr>
      <vt:lpstr>PowerPoint-presentatie</vt:lpstr>
      <vt:lpstr>Hoe kun je elkaar en jezelf helpen?</vt:lpstr>
      <vt:lpstr>Blauw wil iets van groen</vt:lpstr>
      <vt:lpstr>Helder Blauw</vt:lpstr>
      <vt:lpstr>Groen wil iets van geel</vt:lpstr>
      <vt:lpstr>Zacht groen</vt:lpstr>
      <vt:lpstr>Geel wil iets van rood</vt:lpstr>
      <vt:lpstr>Stralend geel</vt:lpstr>
      <vt:lpstr>Rood wil iets van blauw</vt:lpstr>
      <vt:lpstr>Vurig Rood</vt:lpstr>
      <vt:lpstr>Groen wil iets van rood</vt:lpstr>
      <vt:lpstr>Het team</vt:lpstr>
      <vt:lpstr>Overwegend rood</vt:lpstr>
      <vt:lpstr>Overwegend blauw</vt:lpstr>
      <vt:lpstr>Overwegend geel</vt:lpstr>
      <vt:lpstr>Overwegend groen</vt:lpstr>
      <vt:lpstr>Samen bereik je meer!</vt:lpstr>
      <vt:lpstr>Wat wil je leren? Houd je doelen voor ogen!</vt:lpstr>
      <vt:lpstr>Welke stappen ga je zetten en wie kan je helpen?</vt:lpstr>
      <vt:lpstr>Rollen ADL</vt:lpstr>
      <vt:lpstr>Rollen ADL</vt:lpstr>
      <vt:lpstr>PowerPoint-presentatie</vt:lpstr>
      <vt:lpstr>Wat ga jij doen voor het resultaat en de samenwerking?</vt:lpstr>
      <vt:lpstr>Document verantwoording</vt:lpstr>
      <vt:lpstr>Heldere afspraken maken met elkaar</vt:lpstr>
      <vt:lpstr>Aansluitend op het samenwerkingsdocument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Samen aan de slag!</dc:title>
  <dc:creator>Mariska de Rouw</dc:creator>
  <cp:lastModifiedBy>Mariska de Rouw</cp:lastModifiedBy>
  <cp:revision>14</cp:revision>
  <dcterms:created xsi:type="dcterms:W3CDTF">2021-09-07T11:14:58Z</dcterms:created>
  <dcterms:modified xsi:type="dcterms:W3CDTF">2021-11-17T07:41:08Z</dcterms:modified>
</cp:coreProperties>
</file>